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5"/>
  </p:notesMasterIdLst>
  <p:sldIdLst>
    <p:sldId id="1509" r:id="rId2"/>
    <p:sldId id="258" r:id="rId3"/>
    <p:sldId id="1429" r:id="rId4"/>
    <p:sldId id="1490" r:id="rId5"/>
    <p:sldId id="1425" r:id="rId6"/>
    <p:sldId id="1491" r:id="rId7"/>
    <p:sldId id="1495" r:id="rId8"/>
    <p:sldId id="1466" r:id="rId9"/>
    <p:sldId id="1492" r:id="rId10"/>
    <p:sldId id="1426" r:id="rId11"/>
    <p:sldId id="1510" r:id="rId12"/>
    <p:sldId id="1424" r:id="rId13"/>
    <p:sldId id="1497" r:id="rId14"/>
    <p:sldId id="1498" r:id="rId15"/>
    <p:sldId id="1496" r:id="rId16"/>
    <p:sldId id="1499" r:id="rId17"/>
    <p:sldId id="1500" r:id="rId18"/>
    <p:sldId id="1501" r:id="rId19"/>
    <p:sldId id="1503" r:id="rId20"/>
    <p:sldId id="1513" r:id="rId21"/>
    <p:sldId id="1511" r:id="rId22"/>
    <p:sldId id="1504" r:id="rId23"/>
    <p:sldId id="1505" r:id="rId24"/>
    <p:sldId id="1493" r:id="rId25"/>
    <p:sldId id="1515" r:id="rId26"/>
    <p:sldId id="1512" r:id="rId27"/>
    <p:sldId id="1486" r:id="rId28"/>
    <p:sldId id="1483" r:id="rId29"/>
    <p:sldId id="1482" r:id="rId30"/>
    <p:sldId id="1507" r:id="rId31"/>
    <p:sldId id="1508" r:id="rId32"/>
    <p:sldId id="1506" r:id="rId33"/>
    <p:sldId id="420" r:id="rId3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9FF6F6D-4785-7452-6BEC-9717EE704903}" name="Schulz, Theda-Sophia (ML)" initials="TS" userId="S::Theda-Sophia.Schulz@ml.nv.niedersachsen.de::421a1093-253f-482e-a759-5079f1c03b1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hulz, Theda-Sophia (ML)" initials="STS(" lastIdx="4" clrIdx="0">
    <p:extLst>
      <p:ext uri="{19B8F6BF-5375-455C-9EA6-DF929625EA0E}">
        <p15:presenceInfo xmlns:p15="http://schemas.microsoft.com/office/powerpoint/2012/main" userId="Schulz, Theda-Sophia (ML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CD"/>
    <a:srgbClr val="BFDD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15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142C4-F2BE-4AEB-85C1-ADE16AAABC8F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EF229-A6C4-4B43-AB2C-24F4E28F7A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5573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A87F26-EB75-47BC-B361-7B2FD1F78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242910A-5177-4C27-AD9C-12C759EBC9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340221-EFCB-441D-92AB-DC1D91935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C6D6F-566C-4461-BEEC-27D39CD7E99F}" type="datetime1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D63CEA-0E91-4632-A084-FCFEBCFFF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ML &amp; LJN - Digitale Informationsveranstaltung zum Wolfs-MMP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1C8E57-26CD-4F31-987B-4E7F28231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6814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9D217B-826F-4ECB-8CF8-CAA4977FE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138E930-D5F9-47A7-BD7D-85A8E7107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9D3DB1A-86AF-4D5C-A731-7C17C1BF6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D2B2C-BF82-4F57-A603-BA42CDF1559E}" type="datetime1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AB2541-548D-4A3B-B3FE-B6018F3F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ML &amp; LJN - Digitale Informationsveranstaltung zum Wolfs-MMP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273E01-E295-49C8-B40B-31B54A4B8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827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83AA65-AE59-4039-B2B8-110FF0FE0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FDAA920-33FB-4E21-81C7-BB89ED48D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381824D-D0D0-A2F0-2F28-A454C3D31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8D859-31DE-418D-88AE-9DBDF08E92E7}" type="datetime1">
              <a:rPr lang="de-DE" smtClean="0"/>
              <a:t>06.10.2026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7F397E9-8FE6-3CB8-88F2-F618A0B29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2250" y="6356350"/>
            <a:ext cx="4114800" cy="365125"/>
          </a:xfrm>
        </p:spPr>
        <p:txBody>
          <a:bodyPr/>
          <a:lstStyle/>
          <a:p>
            <a:r>
              <a:rPr lang="de-DE" dirty="0"/>
              <a:t>ML &amp; LJN - Digitale Informationsveranstaltung zum Wolfs-MMP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54E1E39-F119-CD88-F229-A3F0BDA6E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971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82C533-C1F3-45B8-88C5-D68265DEE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3EDB3F-1DBF-46E4-8F41-759B122C34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A0D8FE-8291-465C-B2AD-9385FE7C7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FCAFAB3-3581-4202-A21C-749B7534F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AD0A6-CC07-4239-B5A4-5FD6688995D6}" type="datetime1">
              <a:rPr lang="de-DE" smtClean="0"/>
              <a:t>06.10.2026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0D5AAB-BECB-4E64-B920-C79EE6E9C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ML &amp; LJN - Digitale Informationsveranstaltung zum Wolfs-MMP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E95B93E-1ADD-4DC9-A6BE-BC5A42F4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578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24636-A678-4B66-991B-D5E1A0C3B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8B5E0E8-32BA-4FA7-8790-6FB309838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02EBA4B-9CE4-4C81-8B20-1DE0CA30A9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6E3637E-23B0-4A9F-A92C-6270712EE7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F5D9D5-760E-4A10-8109-DA5BBDF463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8D02CCD-911B-49D6-AB93-BBEBE295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4D30F-DDC5-426D-B1A0-AE9470FBAF45}" type="datetime1">
              <a:rPr lang="de-DE" smtClean="0"/>
              <a:t>06.10.2026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D4C235C-E214-4876-86C8-A40EA78C4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ML &amp; LJN - Digitale Informationsveranstaltung zum Wolfs-MMP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5AE5DA2-256A-46B8-87E8-2796D1B74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337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3E8E0B-572C-44BC-A8EB-0F0579D6B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92BDCB3-EEDF-4C32-9E0B-AE0FFBA1B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1709F-EDAA-49E3-BAF9-C38A8F056774}" type="datetime1">
              <a:rPr lang="de-DE" smtClean="0"/>
              <a:t>06.10.2026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EE76F4-29C6-4BFA-A8E1-7B8DD40F8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ML &amp; LJN - Digitale Informationsveranstaltung zum Wolfs-MMP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C77B1A7-D26E-403B-98A2-DB1BA9453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0900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6FAFA08-79B7-4545-8340-8E8134BA0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0FC12-08C1-414E-A647-88CA16FD2AF4}" type="datetime1">
              <a:rPr lang="de-DE" smtClean="0"/>
              <a:t>06.10.2026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263B1DC-C01E-484E-B256-C4E31EB1F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ML &amp; LJN - Digitale Informationsveranstaltung zum Wolfs-MMP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72178E2-D5B1-43D5-AD56-3A3BBF372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0366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D8A1E8-5E03-453C-9791-E235B4B5B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5D12A5-C3A2-47FE-97BF-DD99C83A0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5B3AD26-30F6-47AD-9FE7-C3C3B5DAA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3696CF-FAB8-4503-9763-F6538C637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17539-D6F8-4D96-B9C6-18CC1CC4DA3E}" type="datetime1">
              <a:rPr lang="de-DE" smtClean="0"/>
              <a:t>06.10.2026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55B1509-216D-4839-B52E-928F9C1BD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ML &amp; LJN - Digitale Informationsveranstaltung zum Wolfs-MMP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00DB8B9-F0D1-4212-9E0D-DF29774E3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9917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2D5964-D2BA-45DF-AF61-0686EA13C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411D791-B8CE-43C3-A312-167EB4331D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94FDC0-A56E-4529-AC8F-458839D31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66195DA-7A31-43D7-B8A1-4B1648F23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0E31D-DF9F-484A-B5FC-8A3E6A35EC6F}" type="datetime1">
              <a:rPr lang="de-DE" smtClean="0"/>
              <a:t>06.10.2026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5174F5A-2795-46DF-BCFF-F4268B99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ML &amp; LJN - Digitale Informationsveranstaltung zum Wolfs-MMP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4DF0A1-B630-4F2C-B561-C712F5669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81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618A78-5256-4802-8FFD-F2AA11330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D9836AC-EC81-4EA2-B4FB-C93E7010D7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71AC1D-F654-43DF-9784-E7B97D9D6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1B0CA-0909-4C16-BE51-E8B79BAE5200}" type="datetime1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215082-7AF0-4BA4-A619-E1D2EC253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ML &amp; LJN - Digitale Informationsveranstaltung zum Wolfs-MMP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D3D34C-676C-4264-A0AF-008049CBB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2318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AEAE7E7-8F4E-4805-909A-1D911271B2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9B66EAB-C973-4AD5-9138-C60AEA86A7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49C041-6ABE-4959-8E8A-CA86BE555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0132B-84FE-4B28-8462-5AFF75636321}" type="datetime1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5AC017-F7A9-4579-8326-FCCD55795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ML &amp; LJN - Digitale Informationsveranstaltung zum Wolfs-MMP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FE799B-5D8A-42C4-8D8B-95EC824A7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0742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5" name="Object 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0" tIns="180000" rIns="0" bIns="0" rtlCol="0" anchor="t">
            <a:noAutofit/>
          </a:bodyPr>
          <a:lstStyle>
            <a:lvl1pPr>
              <a:defRPr lang="en-GB" dirty="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0DCCA6F-AB12-2588-2E49-089AC4D9D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A7E22-1093-4EC7-BF00-C839C03DCD31}" type="datetime1">
              <a:rPr lang="de-DE" smtClean="0"/>
              <a:t>06.10.2026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5A1D00-1FEF-4552-9D28-B7FA6B7EF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ML &amp; LJN - Digitale Informationsveranstaltung zum Wolfs-MMP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54A4A8D-28A9-9EC4-8A41-D62F6E8D3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301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4E87659-9664-4271-ACC6-E1E76B55C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CF648D-7254-4794-932C-5E39F0BE1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E5F64C-2BC9-4383-B957-466F729172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8D859-31DE-418D-88AE-9DBDF08E92E7}" type="datetime1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9331BC6-11D7-4143-99C5-47B00238A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ML &amp; LJN - Digitale Informationsveranstaltung zum Wolfs-MMP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085612-F816-42E6-9083-437CCFAC35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A40FB-0782-4B6C-B8A1-8B6A8E500583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0F450D0-E8B3-54FD-FA2B-E5B42BB310EC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88013" y="6642100"/>
            <a:ext cx="8413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de-DE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Stufe 2 – Intern</a:t>
            </a:r>
          </a:p>
        </p:txBody>
      </p:sp>
    </p:spTree>
    <p:extLst>
      <p:ext uri="{BB962C8B-B14F-4D97-AF65-F5344CB8AC3E}">
        <p14:creationId xmlns:p14="http://schemas.microsoft.com/office/powerpoint/2010/main" val="2735182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oris.wolterskluwer-online.de/browse/document/e0f0824c-c1cd-382e-a5fd-5c142b64c192" TargetMode="External"/><Relationship Id="rId2" Type="http://schemas.openxmlformats.org/officeDocument/2006/relationships/hyperlink" Target="https://www.gesetze-im-internet.de/bjagdg/BJNR007800952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l.niedersachsen.de/startseite/z_ablage_alte_knotenpunkte/wolf-ins-bundesjagdrecht-aufgenommen-249831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weltkarten-niedersachsen.de/Umweltkarten/?lang=de&amp;topic=Basisdaten&amp;bgLayer=TopographieFarbe&amp;layers=MilchplatteNiedersachsen,BiogeografischeRegionenundMoore,LandkreiseALKIS&amp;E=469073.42&amp;N=5855137.38&amp;zoom=3&amp;layers_visibility=false,true,true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voris.wolterskluwer-online.de/browse/document/627b7301-0f06-3355-8019-e1505e1a6345" TargetMode="Externa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grarfoerderung-niedersachsen.de/agrarfoerderung/thema/405_Richtlinie_Wol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3D83AA-FB11-47E9-BEB1-8088653F1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588" y="3023944"/>
            <a:ext cx="11588620" cy="1325563"/>
          </a:xfrm>
        </p:spPr>
        <p:txBody>
          <a:bodyPr>
            <a:normAutofit fontScale="90000"/>
          </a:bodyPr>
          <a:lstStyle/>
          <a:p>
            <a:pPr marL="0" indent="0" algn="ctr">
              <a:lnSpc>
                <a:spcPct val="120000"/>
              </a:lnSpc>
              <a:buNone/>
            </a:pPr>
            <a:br>
              <a:rPr lang="de-DE" sz="28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Allgemeinverfügung</a:t>
            </a:r>
            <a:br>
              <a:rPr lang="de-DE" sz="28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„Revierübergreifender Managementplan für die Bejagung der Tierart Wolf“</a:t>
            </a:r>
            <a:br>
              <a:rPr lang="de-DE" sz="28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3FB62A6-314E-4BF8-9C47-98811135D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691F-91EB-4D4B-BE2C-D910E127FC74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2780E0F-8196-4C42-826E-B8760524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400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3D83AA-FB11-47E9-BEB1-8088653F1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35" y="2241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1. Gesetzgebungsverfahren auf Bundes- und Landesebene: </a:t>
            </a: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Ablauf</a:t>
            </a:r>
          </a:p>
        </p:txBody>
      </p:sp>
      <p:sp>
        <p:nvSpPr>
          <p:cNvPr id="25" name="Pfeil: Chevron 24">
            <a:extLst>
              <a:ext uri="{FF2B5EF4-FFF2-40B4-BE49-F238E27FC236}">
                <a16:creationId xmlns:a16="http://schemas.microsoft.com/office/drawing/2014/main" id="{D737E756-152E-463B-90CF-018E67E3B6B6}"/>
              </a:ext>
            </a:extLst>
          </p:cNvPr>
          <p:cNvSpPr/>
          <p:nvPr/>
        </p:nvSpPr>
        <p:spPr>
          <a:xfrm>
            <a:off x="0" y="2508089"/>
            <a:ext cx="2628000" cy="672028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Verkündung &amp; Inkrafttreten vom </a:t>
            </a:r>
            <a:r>
              <a:rPr lang="de-DE" sz="1200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</a:t>
            </a:r>
            <a:r>
              <a:rPr kumimoji="0" lang="de-DE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JagdG</a:t>
            </a:r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87B10F56-DC61-450E-A11B-B81AEF139CDD}"/>
              </a:ext>
            </a:extLst>
          </p:cNvPr>
          <p:cNvSpPr/>
          <p:nvPr/>
        </p:nvSpPr>
        <p:spPr>
          <a:xfrm>
            <a:off x="1087459" y="1776080"/>
            <a:ext cx="504000" cy="50561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B970AAEA-8265-4DD2-BAAB-12FA0AA81268}"/>
              </a:ext>
            </a:extLst>
          </p:cNvPr>
          <p:cNvSpPr/>
          <p:nvPr/>
        </p:nvSpPr>
        <p:spPr>
          <a:xfrm>
            <a:off x="2435999" y="3518314"/>
            <a:ext cx="2288460" cy="7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Schnellabschüsse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nach BJagdG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B4E6A3E-1BA3-461E-8BA0-815AF57D123D}"/>
              </a:ext>
            </a:extLst>
          </p:cNvPr>
          <p:cNvSpPr/>
          <p:nvPr/>
        </p:nvSpPr>
        <p:spPr>
          <a:xfrm>
            <a:off x="2499291" y="3247454"/>
            <a:ext cx="1990315" cy="286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März-Juni</a:t>
            </a: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C37FDB37-3215-4855-A063-AA482003540C}"/>
              </a:ext>
            </a:extLst>
          </p:cNvPr>
          <p:cNvSpPr/>
          <p:nvPr/>
        </p:nvSpPr>
        <p:spPr>
          <a:xfrm>
            <a:off x="3463334" y="1815951"/>
            <a:ext cx="504000" cy="50561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C34C1E31-6F35-4E65-BEAB-2E3F9614D537}"/>
              </a:ext>
            </a:extLst>
          </p:cNvPr>
          <p:cNvSpPr/>
          <p:nvPr/>
        </p:nvSpPr>
        <p:spPr>
          <a:xfrm>
            <a:off x="6003335" y="1798371"/>
            <a:ext cx="504000" cy="50561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	</a:t>
            </a:r>
          </a:p>
        </p:txBody>
      </p:sp>
      <p:sp>
        <p:nvSpPr>
          <p:cNvPr id="41" name="Pfeil: Chevron 40">
            <a:extLst>
              <a:ext uri="{FF2B5EF4-FFF2-40B4-BE49-F238E27FC236}">
                <a16:creationId xmlns:a16="http://schemas.microsoft.com/office/drawing/2014/main" id="{1283A526-283A-483A-BFA3-559922A8F38E}"/>
              </a:ext>
            </a:extLst>
          </p:cNvPr>
          <p:cNvSpPr/>
          <p:nvPr/>
        </p:nvSpPr>
        <p:spPr>
          <a:xfrm>
            <a:off x="4872000" y="2520469"/>
            <a:ext cx="2628000" cy="667175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Verkündung &amp; Inkrafttreten vom </a:t>
            </a: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hlinkClick r:id="rId3"/>
              </a:rPr>
              <a:t>NJagdG</a:t>
            </a:r>
            <a:endParaRPr kumimoji="0" lang="de-DE" sz="12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9" name="Pfeil: Chevron 48">
            <a:extLst>
              <a:ext uri="{FF2B5EF4-FFF2-40B4-BE49-F238E27FC236}">
                <a16:creationId xmlns:a16="http://schemas.microsoft.com/office/drawing/2014/main" id="{5CA1F073-D795-403C-A741-BC44D5BF4C14}"/>
              </a:ext>
            </a:extLst>
          </p:cNvPr>
          <p:cNvSpPr/>
          <p:nvPr/>
        </p:nvSpPr>
        <p:spPr>
          <a:xfrm>
            <a:off x="7308000" y="2514088"/>
            <a:ext cx="2628000" cy="667175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Bekanntgabe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Allgemeinverfügung</a:t>
            </a:r>
            <a:r>
              <a:rPr lang="de-DE" sz="1200" b="1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(Wolfs-MMP)</a:t>
            </a:r>
          </a:p>
        </p:txBody>
      </p:sp>
      <p:sp>
        <p:nvSpPr>
          <p:cNvPr id="50" name="Pfeil: Chevron 49">
            <a:extLst>
              <a:ext uri="{FF2B5EF4-FFF2-40B4-BE49-F238E27FC236}">
                <a16:creationId xmlns:a16="http://schemas.microsoft.com/office/drawing/2014/main" id="{05ED31A5-506E-48E8-8069-A16EC2DB5019}"/>
              </a:ext>
            </a:extLst>
          </p:cNvPr>
          <p:cNvSpPr/>
          <p:nvPr/>
        </p:nvSpPr>
        <p:spPr>
          <a:xfrm>
            <a:off x="9743999" y="2509813"/>
            <a:ext cx="2552775" cy="667175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Riss- und Bestandsmanagement</a:t>
            </a: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A2AE165D-8566-4125-ADF3-8376A16D6927}"/>
              </a:ext>
            </a:extLst>
          </p:cNvPr>
          <p:cNvSpPr/>
          <p:nvPr/>
        </p:nvSpPr>
        <p:spPr>
          <a:xfrm>
            <a:off x="8379210" y="1787118"/>
            <a:ext cx="504000" cy="50561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	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EE7A1193-7E9C-4F52-9B46-CA20F16BA572}"/>
              </a:ext>
            </a:extLst>
          </p:cNvPr>
          <p:cNvSpPr/>
          <p:nvPr/>
        </p:nvSpPr>
        <p:spPr>
          <a:xfrm>
            <a:off x="5064000" y="3231971"/>
            <a:ext cx="1990315" cy="286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25./26.06.2026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799268EC-628B-4951-AFE6-2EF2A7CD8333}"/>
              </a:ext>
            </a:extLst>
          </p:cNvPr>
          <p:cNvSpPr/>
          <p:nvPr/>
        </p:nvSpPr>
        <p:spPr>
          <a:xfrm>
            <a:off x="344302" y="3231138"/>
            <a:ext cx="1990315" cy="286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01./02.04.2026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1285C759-4508-4473-B1A9-F041BB3E192D}"/>
              </a:ext>
            </a:extLst>
          </p:cNvPr>
          <p:cNvSpPr/>
          <p:nvPr/>
        </p:nvSpPr>
        <p:spPr>
          <a:xfrm>
            <a:off x="9857826" y="3225591"/>
            <a:ext cx="1990315" cy="286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aktuell &amp; künftig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44017C23-248D-4C12-AFCB-505CF6327ECA}"/>
              </a:ext>
            </a:extLst>
          </p:cNvPr>
          <p:cNvSpPr/>
          <p:nvPr/>
        </p:nvSpPr>
        <p:spPr>
          <a:xfrm>
            <a:off x="4863701" y="3518315"/>
            <a:ext cx="2288460" cy="7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Nds</a:t>
            </a:r>
            <a:r>
              <a:rPr kumimoji="0" lang="de-DE" sz="120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GVBl. Nr. 44 </a:t>
            </a: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F6EB66DD-BAF6-4899-8397-172F6137F150}"/>
              </a:ext>
            </a:extLst>
          </p:cNvPr>
          <p:cNvSpPr/>
          <p:nvPr/>
        </p:nvSpPr>
        <p:spPr>
          <a:xfrm>
            <a:off x="86946" y="3518314"/>
            <a:ext cx="2191755" cy="7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BGBl. I 2026, Nr. 87</a:t>
            </a:r>
          </a:p>
        </p:txBody>
      </p:sp>
      <p:sp>
        <p:nvSpPr>
          <p:cNvPr id="53" name="Pfeil: Chevron 52">
            <a:extLst>
              <a:ext uri="{FF2B5EF4-FFF2-40B4-BE49-F238E27FC236}">
                <a16:creationId xmlns:a16="http://schemas.microsoft.com/office/drawing/2014/main" id="{763417B7-6184-4BCE-A1F4-1E9CF1FA6D37}"/>
              </a:ext>
            </a:extLst>
          </p:cNvPr>
          <p:cNvSpPr/>
          <p:nvPr/>
        </p:nvSpPr>
        <p:spPr>
          <a:xfrm>
            <a:off x="2436000" y="2520468"/>
            <a:ext cx="2628000" cy="667175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Nds</a:t>
            </a: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Übergangsphase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DC0D5CC7-B9EF-4DF2-8DB6-C401888DD965}"/>
              </a:ext>
            </a:extLst>
          </p:cNvPr>
          <p:cNvSpPr/>
          <p:nvPr/>
        </p:nvSpPr>
        <p:spPr>
          <a:xfrm>
            <a:off x="7500000" y="3225591"/>
            <a:ext cx="1990315" cy="286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solidFill>
                  <a:srgbClr val="445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30.06/01.07.2026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4398E9C4-0AAE-4772-A77A-CAE0342C3043}"/>
              </a:ext>
            </a:extLst>
          </p:cNvPr>
          <p:cNvSpPr/>
          <p:nvPr/>
        </p:nvSpPr>
        <p:spPr>
          <a:xfrm>
            <a:off x="7307999" y="3518315"/>
            <a:ext cx="2288459" cy="7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Nds</a:t>
            </a:r>
            <a:r>
              <a:rPr kumimoji="0" lang="de-DE" sz="120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Ministerialblatt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76. (81.) Jahrgang, Nr. 312 </a:t>
            </a: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16CEE33D-3F6E-439E-845B-A743C3C920C3}"/>
              </a:ext>
            </a:extLst>
          </p:cNvPr>
          <p:cNvSpPr/>
          <p:nvPr/>
        </p:nvSpPr>
        <p:spPr>
          <a:xfrm>
            <a:off x="10503085" y="1787118"/>
            <a:ext cx="504000" cy="50561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EB4535F-DBA4-C07C-F803-694FC81D7060}"/>
              </a:ext>
            </a:extLst>
          </p:cNvPr>
          <p:cNvSpPr/>
          <p:nvPr/>
        </p:nvSpPr>
        <p:spPr>
          <a:xfrm>
            <a:off x="9756001" y="3518315"/>
            <a:ext cx="2277114" cy="7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Schnellabschüsse &amp; Interventionsgebiete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nach MMP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CAC64D65-F4BF-215B-3E27-4237F9D0C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10F0-4B63-44E3-83A1-618D126B26A3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oliennummernplatzhalter 19">
            <a:extLst>
              <a:ext uri="{FF2B5EF4-FFF2-40B4-BE49-F238E27FC236}">
                <a16:creationId xmlns:a16="http://schemas.microsoft.com/office/drawing/2014/main" id="{60E25CEC-D7AC-6BEB-0194-71B06C38A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175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99" y="317006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 -</a:t>
            </a:r>
            <a:r>
              <a:rPr lang="en-US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Gliederung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23">
            <a:extLst>
              <a:ext uri="{FF2B5EF4-FFF2-40B4-BE49-F238E27FC236}">
                <a16:creationId xmlns:a16="http://schemas.microsoft.com/office/drawing/2014/main" id="{FB60B936-64D9-4B33-9B40-10FE631A88BA}"/>
              </a:ext>
            </a:extLst>
          </p:cNvPr>
          <p:cNvSpPr/>
          <p:nvPr/>
        </p:nvSpPr>
        <p:spPr>
          <a:xfrm>
            <a:off x="2926977" y="1761865"/>
            <a:ext cx="5562598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1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Geltungsbereich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Zielsetzung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24">
            <a:extLst>
              <a:ext uri="{FF2B5EF4-FFF2-40B4-BE49-F238E27FC236}">
                <a16:creationId xmlns:a16="http://schemas.microsoft.com/office/drawing/2014/main" id="{8B39CCA2-546F-4ED7-ABB2-EEAA8181FC45}"/>
              </a:ext>
            </a:extLst>
          </p:cNvPr>
          <p:cNvSpPr/>
          <p:nvPr/>
        </p:nvSpPr>
        <p:spPr>
          <a:xfrm>
            <a:off x="2926976" y="2419143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2	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Begriffsbestimmungen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25">
            <a:extLst>
              <a:ext uri="{FF2B5EF4-FFF2-40B4-BE49-F238E27FC236}">
                <a16:creationId xmlns:a16="http://schemas.microsoft.com/office/drawing/2014/main" id="{F5DC5190-2337-4E6D-A8DC-4CB9B5E32694}"/>
              </a:ext>
            </a:extLst>
          </p:cNvPr>
          <p:cNvSpPr/>
          <p:nvPr/>
        </p:nvSpPr>
        <p:spPr>
          <a:xfrm>
            <a:off x="2926975" y="3100452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3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Festlegung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maximal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zulässigen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Entnahmen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26">
            <a:extLst>
              <a:ext uri="{FF2B5EF4-FFF2-40B4-BE49-F238E27FC236}">
                <a16:creationId xmlns:a16="http://schemas.microsoft.com/office/drawing/2014/main" id="{7028134F-5009-48FD-A0D0-592792E1811D}"/>
              </a:ext>
            </a:extLst>
          </p:cNvPr>
          <p:cNvSpPr/>
          <p:nvPr/>
        </p:nvSpPr>
        <p:spPr>
          <a:xfrm>
            <a:off x="2926975" y="3784346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4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Voraussetzungen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Jagd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günstigen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EHZ</a:t>
            </a:r>
          </a:p>
        </p:txBody>
      </p:sp>
      <p:sp>
        <p:nvSpPr>
          <p:cNvPr id="24" name="Rounded Rectangle 26">
            <a:extLst>
              <a:ext uri="{FF2B5EF4-FFF2-40B4-BE49-F238E27FC236}">
                <a16:creationId xmlns:a16="http://schemas.microsoft.com/office/drawing/2014/main" id="{0267AC32-08C8-4EE4-90FA-EB61B638938E}"/>
              </a:ext>
            </a:extLst>
          </p:cNvPr>
          <p:cNvSpPr/>
          <p:nvPr/>
        </p:nvSpPr>
        <p:spPr>
          <a:xfrm>
            <a:off x="2926975" y="4410490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5	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Wolfstotfunde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ounded Rectangle 26">
            <a:extLst>
              <a:ext uri="{FF2B5EF4-FFF2-40B4-BE49-F238E27FC236}">
                <a16:creationId xmlns:a16="http://schemas.microsoft.com/office/drawing/2014/main" id="{50CB3A29-DC61-4289-A6C9-E531C2765365}"/>
              </a:ext>
            </a:extLst>
          </p:cNvPr>
          <p:cNvSpPr/>
          <p:nvPr/>
        </p:nvSpPr>
        <p:spPr>
          <a:xfrm>
            <a:off x="2926975" y="5067277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6 	Evaluation</a:t>
            </a:r>
          </a:p>
        </p:txBody>
      </p:sp>
      <p:sp>
        <p:nvSpPr>
          <p:cNvPr id="31" name="Rounded Rectangle 26">
            <a:extLst>
              <a:ext uri="{FF2B5EF4-FFF2-40B4-BE49-F238E27FC236}">
                <a16:creationId xmlns:a16="http://schemas.microsoft.com/office/drawing/2014/main" id="{B2D7992F-C5B8-4739-AD98-B7FFD57C14D8}"/>
              </a:ext>
            </a:extLst>
          </p:cNvPr>
          <p:cNvSpPr/>
          <p:nvPr/>
        </p:nvSpPr>
        <p:spPr>
          <a:xfrm>
            <a:off x="2926975" y="5724064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7 	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Bekanntgabe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733D87B-96ED-A43A-D78A-79B85F78B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62FC0-3B0A-4852-803C-0EEA789C5A28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05F879-98C4-3B27-3A42-D23738288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510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99" y="317006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 -</a:t>
            </a:r>
            <a:r>
              <a:rPr lang="en-US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Gliederung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23">
            <a:extLst>
              <a:ext uri="{FF2B5EF4-FFF2-40B4-BE49-F238E27FC236}">
                <a16:creationId xmlns:a16="http://schemas.microsoft.com/office/drawing/2014/main" id="{FB60B936-64D9-4B33-9B40-10FE631A88BA}"/>
              </a:ext>
            </a:extLst>
          </p:cNvPr>
          <p:cNvSpPr/>
          <p:nvPr/>
        </p:nvSpPr>
        <p:spPr>
          <a:xfrm>
            <a:off x="2926977" y="1761865"/>
            <a:ext cx="5562598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1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Geltungsbereich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Zielsetzung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24">
            <a:extLst>
              <a:ext uri="{FF2B5EF4-FFF2-40B4-BE49-F238E27FC236}">
                <a16:creationId xmlns:a16="http://schemas.microsoft.com/office/drawing/2014/main" id="{8B39CCA2-546F-4ED7-ABB2-EEAA8181FC45}"/>
              </a:ext>
            </a:extLst>
          </p:cNvPr>
          <p:cNvSpPr/>
          <p:nvPr/>
        </p:nvSpPr>
        <p:spPr>
          <a:xfrm>
            <a:off x="2926976" y="2419143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2	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Begriffsbestimmungen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25">
            <a:extLst>
              <a:ext uri="{FF2B5EF4-FFF2-40B4-BE49-F238E27FC236}">
                <a16:creationId xmlns:a16="http://schemas.microsoft.com/office/drawing/2014/main" id="{F5DC5190-2337-4E6D-A8DC-4CB9B5E32694}"/>
              </a:ext>
            </a:extLst>
          </p:cNvPr>
          <p:cNvSpPr/>
          <p:nvPr/>
        </p:nvSpPr>
        <p:spPr>
          <a:xfrm>
            <a:off x="2926975" y="3100452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3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Festlegung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maximal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zulässigen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Entnahmen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26">
            <a:extLst>
              <a:ext uri="{FF2B5EF4-FFF2-40B4-BE49-F238E27FC236}">
                <a16:creationId xmlns:a16="http://schemas.microsoft.com/office/drawing/2014/main" id="{7028134F-5009-48FD-A0D0-592792E1811D}"/>
              </a:ext>
            </a:extLst>
          </p:cNvPr>
          <p:cNvSpPr/>
          <p:nvPr/>
        </p:nvSpPr>
        <p:spPr>
          <a:xfrm>
            <a:off x="2926975" y="3784346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4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Voraussetzungen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Jagd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günstigen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EHZ</a:t>
            </a:r>
          </a:p>
        </p:txBody>
      </p:sp>
      <p:sp>
        <p:nvSpPr>
          <p:cNvPr id="24" name="Rounded Rectangle 26">
            <a:extLst>
              <a:ext uri="{FF2B5EF4-FFF2-40B4-BE49-F238E27FC236}">
                <a16:creationId xmlns:a16="http://schemas.microsoft.com/office/drawing/2014/main" id="{0267AC32-08C8-4EE4-90FA-EB61B638938E}"/>
              </a:ext>
            </a:extLst>
          </p:cNvPr>
          <p:cNvSpPr/>
          <p:nvPr/>
        </p:nvSpPr>
        <p:spPr>
          <a:xfrm>
            <a:off x="2926975" y="4410490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5	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Wolfstotfunde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ounded Rectangle 26">
            <a:extLst>
              <a:ext uri="{FF2B5EF4-FFF2-40B4-BE49-F238E27FC236}">
                <a16:creationId xmlns:a16="http://schemas.microsoft.com/office/drawing/2014/main" id="{50CB3A29-DC61-4289-A6C9-E531C2765365}"/>
              </a:ext>
            </a:extLst>
          </p:cNvPr>
          <p:cNvSpPr/>
          <p:nvPr/>
        </p:nvSpPr>
        <p:spPr>
          <a:xfrm>
            <a:off x="2926975" y="5067277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6 	Evaluation</a:t>
            </a:r>
          </a:p>
        </p:txBody>
      </p:sp>
      <p:sp>
        <p:nvSpPr>
          <p:cNvPr id="31" name="Rounded Rectangle 26">
            <a:extLst>
              <a:ext uri="{FF2B5EF4-FFF2-40B4-BE49-F238E27FC236}">
                <a16:creationId xmlns:a16="http://schemas.microsoft.com/office/drawing/2014/main" id="{B2D7992F-C5B8-4739-AD98-B7FFD57C14D8}"/>
              </a:ext>
            </a:extLst>
          </p:cNvPr>
          <p:cNvSpPr/>
          <p:nvPr/>
        </p:nvSpPr>
        <p:spPr>
          <a:xfrm>
            <a:off x="2926975" y="5724064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7 	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Bekanntgabe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97B54013-EA1D-9C5E-F90F-A9AFB78CA776}"/>
              </a:ext>
            </a:extLst>
          </p:cNvPr>
          <p:cNvSpPr/>
          <p:nvPr/>
        </p:nvSpPr>
        <p:spPr>
          <a:xfrm>
            <a:off x="2662518" y="1670442"/>
            <a:ext cx="6069106" cy="58752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0D1498-EED3-2294-192D-BA365A9AD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D1C0B-C4CF-4DF3-A701-B959CD966388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8111208-F7D1-F38C-F85F-F885DB66C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603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568" y="316576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2.1.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Zielsetzung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30">
            <a:extLst>
              <a:ext uri="{FF2B5EF4-FFF2-40B4-BE49-F238E27FC236}">
                <a16:creationId xmlns:a16="http://schemas.microsoft.com/office/drawing/2014/main" id="{9317D926-05BD-4632-98C0-FCF2EB4649DF}"/>
              </a:ext>
            </a:extLst>
          </p:cNvPr>
          <p:cNvGrpSpPr/>
          <p:nvPr/>
        </p:nvGrpSpPr>
        <p:grpSpPr>
          <a:xfrm>
            <a:off x="2896081" y="1701064"/>
            <a:ext cx="6049963" cy="4230686"/>
            <a:chOff x="3071813" y="1803401"/>
            <a:chExt cx="6049963" cy="423068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C118C26-D79D-426D-A9BC-F07DD5B99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41525"/>
              <a:ext cx="6048375" cy="3771900"/>
            </a:xfrm>
            <a:custGeom>
              <a:avLst/>
              <a:gdLst>
                <a:gd name="T0" fmla="*/ 1425 w 1426"/>
                <a:gd name="T1" fmla="*/ 61 h 888"/>
                <a:gd name="T2" fmla="*/ 1364 w 1426"/>
                <a:gd name="T3" fmla="*/ 0 h 888"/>
                <a:gd name="T4" fmla="*/ 317 w 1426"/>
                <a:gd name="T5" fmla="*/ 1 h 888"/>
                <a:gd name="T6" fmla="*/ 328 w 1426"/>
                <a:gd name="T7" fmla="*/ 39 h 888"/>
                <a:gd name="T8" fmla="*/ 256 w 1426"/>
                <a:gd name="T9" fmla="*/ 110 h 888"/>
                <a:gd name="T10" fmla="*/ 194 w 1426"/>
                <a:gd name="T11" fmla="*/ 74 h 888"/>
                <a:gd name="T12" fmla="*/ 132 w 1426"/>
                <a:gd name="T13" fmla="*/ 110 h 888"/>
                <a:gd name="T14" fmla="*/ 61 w 1426"/>
                <a:gd name="T15" fmla="*/ 39 h 888"/>
                <a:gd name="T16" fmla="*/ 66 w 1426"/>
                <a:gd name="T17" fmla="*/ 1 h 888"/>
                <a:gd name="T18" fmla="*/ 61 w 1426"/>
                <a:gd name="T19" fmla="*/ 1 h 888"/>
                <a:gd name="T20" fmla="*/ 0 w 1426"/>
                <a:gd name="T21" fmla="*/ 62 h 888"/>
                <a:gd name="T22" fmla="*/ 0 w 1426"/>
                <a:gd name="T23" fmla="*/ 827 h 888"/>
                <a:gd name="T24" fmla="*/ 61 w 1426"/>
                <a:gd name="T25" fmla="*/ 888 h 888"/>
                <a:gd name="T26" fmla="*/ 1110 w 1426"/>
                <a:gd name="T27" fmla="*/ 887 h 888"/>
                <a:gd name="T28" fmla="*/ 1099 w 1426"/>
                <a:gd name="T29" fmla="*/ 849 h 888"/>
                <a:gd name="T30" fmla="*/ 1171 w 1426"/>
                <a:gd name="T31" fmla="*/ 778 h 888"/>
                <a:gd name="T32" fmla="*/ 1233 w 1426"/>
                <a:gd name="T33" fmla="*/ 814 h 888"/>
                <a:gd name="T34" fmla="*/ 1295 w 1426"/>
                <a:gd name="T35" fmla="*/ 778 h 888"/>
                <a:gd name="T36" fmla="*/ 1366 w 1426"/>
                <a:gd name="T37" fmla="*/ 849 h 888"/>
                <a:gd name="T38" fmla="*/ 1360 w 1426"/>
                <a:gd name="T39" fmla="*/ 887 h 888"/>
                <a:gd name="T40" fmla="*/ 1365 w 1426"/>
                <a:gd name="T41" fmla="*/ 887 h 888"/>
                <a:gd name="T42" fmla="*/ 1426 w 1426"/>
                <a:gd name="T43" fmla="*/ 826 h 888"/>
                <a:gd name="T44" fmla="*/ 1425 w 1426"/>
                <a:gd name="T45" fmla="*/ 61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8">
                  <a:moveTo>
                    <a:pt x="1425" y="61"/>
                  </a:moveTo>
                  <a:cubicBezTo>
                    <a:pt x="1425" y="28"/>
                    <a:pt x="1398" y="0"/>
                    <a:pt x="1364" y="0"/>
                  </a:cubicBezTo>
                  <a:cubicBezTo>
                    <a:pt x="317" y="1"/>
                    <a:pt x="317" y="1"/>
                    <a:pt x="317" y="1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6" y="96"/>
                    <a:pt x="194" y="74"/>
                  </a:cubicBezTo>
                  <a:cubicBezTo>
                    <a:pt x="182" y="96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9"/>
                  </a:cubicBezTo>
                  <a:cubicBezTo>
                    <a:pt x="61" y="25"/>
                    <a:pt x="63" y="12"/>
                    <a:pt x="66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0" y="860"/>
                    <a:pt x="28" y="888"/>
                    <a:pt x="61" y="888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10"/>
                    <a:pt x="1131" y="778"/>
                    <a:pt x="1171" y="778"/>
                  </a:cubicBezTo>
                  <a:cubicBezTo>
                    <a:pt x="1197" y="778"/>
                    <a:pt x="1220" y="792"/>
                    <a:pt x="1233" y="814"/>
                  </a:cubicBezTo>
                  <a:cubicBezTo>
                    <a:pt x="1245" y="793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80A7F0A-0C71-4939-8384-DBBBC2E9B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575" y="1803401"/>
              <a:ext cx="352425" cy="574675"/>
            </a:xfrm>
            <a:custGeom>
              <a:avLst/>
              <a:gdLst>
                <a:gd name="T0" fmla="*/ 0 w 83"/>
                <a:gd name="T1" fmla="*/ 96 h 135"/>
                <a:gd name="T2" fmla="*/ 40 w 83"/>
                <a:gd name="T3" fmla="*/ 135 h 135"/>
                <a:gd name="T4" fmla="*/ 79 w 83"/>
                <a:gd name="T5" fmla="*/ 96 h 135"/>
                <a:gd name="T6" fmla="*/ 54 w 83"/>
                <a:gd name="T7" fmla="*/ 59 h 135"/>
                <a:gd name="T8" fmla="*/ 83 w 83"/>
                <a:gd name="T9" fmla="*/ 0 h 135"/>
                <a:gd name="T10" fmla="*/ 62 w 83"/>
                <a:gd name="T11" fmla="*/ 0 h 135"/>
                <a:gd name="T12" fmla="*/ 0 w 83"/>
                <a:gd name="T13" fmla="*/ 9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96"/>
                  </a:moveTo>
                  <a:cubicBezTo>
                    <a:pt x="0" y="117"/>
                    <a:pt x="18" y="135"/>
                    <a:pt x="40" y="135"/>
                  </a:cubicBezTo>
                  <a:cubicBezTo>
                    <a:pt x="62" y="135"/>
                    <a:pt x="79" y="118"/>
                    <a:pt x="79" y="96"/>
                  </a:cubicBezTo>
                  <a:cubicBezTo>
                    <a:pt x="79" y="79"/>
                    <a:pt x="69" y="64"/>
                    <a:pt x="54" y="59"/>
                  </a:cubicBezTo>
                  <a:cubicBezTo>
                    <a:pt x="62" y="19"/>
                    <a:pt x="83" y="0"/>
                    <a:pt x="8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0" y="33"/>
                    <a:pt x="0" y="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45254948-9176-4645-BA4A-04783E9A9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800" y="1803401"/>
              <a:ext cx="347663" cy="574675"/>
            </a:xfrm>
            <a:custGeom>
              <a:avLst/>
              <a:gdLst>
                <a:gd name="T0" fmla="*/ 82 w 82"/>
                <a:gd name="T1" fmla="*/ 0 h 135"/>
                <a:gd name="T2" fmla="*/ 61 w 82"/>
                <a:gd name="T3" fmla="*/ 0 h 135"/>
                <a:gd name="T4" fmla="*/ 0 w 82"/>
                <a:gd name="T5" fmla="*/ 96 h 135"/>
                <a:gd name="T6" fmla="*/ 39 w 82"/>
                <a:gd name="T7" fmla="*/ 135 h 135"/>
                <a:gd name="T8" fmla="*/ 79 w 82"/>
                <a:gd name="T9" fmla="*/ 96 h 135"/>
                <a:gd name="T10" fmla="*/ 53 w 82"/>
                <a:gd name="T11" fmla="*/ 59 h 135"/>
                <a:gd name="T12" fmla="*/ 82 w 82"/>
                <a:gd name="T1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0" y="33"/>
                    <a:pt x="0" y="96"/>
                  </a:cubicBezTo>
                  <a:cubicBezTo>
                    <a:pt x="0" y="118"/>
                    <a:pt x="17" y="135"/>
                    <a:pt x="39" y="135"/>
                  </a:cubicBezTo>
                  <a:cubicBezTo>
                    <a:pt x="61" y="135"/>
                    <a:pt x="79" y="118"/>
                    <a:pt x="79" y="96"/>
                  </a:cubicBezTo>
                  <a:cubicBezTo>
                    <a:pt x="79" y="79"/>
                    <a:pt x="68" y="64"/>
                    <a:pt x="53" y="59"/>
                  </a:cubicBezTo>
                  <a:cubicBezTo>
                    <a:pt x="62" y="20"/>
                    <a:pt x="82" y="0"/>
                    <a:pt x="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CF96ACC4-3246-4CF3-83CF-F8777FC12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825" y="5461000"/>
              <a:ext cx="347663" cy="573087"/>
            </a:xfrm>
            <a:custGeom>
              <a:avLst/>
              <a:gdLst>
                <a:gd name="T0" fmla="*/ 82 w 82"/>
                <a:gd name="T1" fmla="*/ 39 h 135"/>
                <a:gd name="T2" fmla="*/ 43 w 82"/>
                <a:gd name="T3" fmla="*/ 0 h 135"/>
                <a:gd name="T4" fmla="*/ 3 w 82"/>
                <a:gd name="T5" fmla="*/ 39 h 135"/>
                <a:gd name="T6" fmla="*/ 29 w 82"/>
                <a:gd name="T7" fmla="*/ 76 h 135"/>
                <a:gd name="T8" fmla="*/ 0 w 82"/>
                <a:gd name="T9" fmla="*/ 135 h 135"/>
                <a:gd name="T10" fmla="*/ 21 w 82"/>
                <a:gd name="T11" fmla="*/ 135 h 135"/>
                <a:gd name="T12" fmla="*/ 82 w 82"/>
                <a:gd name="T13" fmla="*/ 3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39"/>
                  </a:moveTo>
                  <a:cubicBezTo>
                    <a:pt x="82" y="18"/>
                    <a:pt x="64" y="0"/>
                    <a:pt x="43" y="0"/>
                  </a:cubicBezTo>
                  <a:cubicBezTo>
                    <a:pt x="21" y="0"/>
                    <a:pt x="3" y="17"/>
                    <a:pt x="3" y="39"/>
                  </a:cubicBezTo>
                  <a:cubicBezTo>
                    <a:pt x="3" y="56"/>
                    <a:pt x="14" y="71"/>
                    <a:pt x="29" y="76"/>
                  </a:cubicBezTo>
                  <a:cubicBezTo>
                    <a:pt x="20" y="116"/>
                    <a:pt x="0" y="135"/>
                    <a:pt x="0" y="135"/>
                  </a:cubicBez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2" y="102"/>
                    <a:pt x="82" y="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A7412E0-9CFD-4C3C-8CD4-E11143EAA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600" y="5461000"/>
              <a:ext cx="350838" cy="573087"/>
            </a:xfrm>
            <a:custGeom>
              <a:avLst/>
              <a:gdLst>
                <a:gd name="T0" fmla="*/ 0 w 83"/>
                <a:gd name="T1" fmla="*/ 135 h 135"/>
                <a:gd name="T2" fmla="*/ 21 w 83"/>
                <a:gd name="T3" fmla="*/ 135 h 135"/>
                <a:gd name="T4" fmla="*/ 83 w 83"/>
                <a:gd name="T5" fmla="*/ 39 h 135"/>
                <a:gd name="T6" fmla="*/ 43 w 83"/>
                <a:gd name="T7" fmla="*/ 0 h 135"/>
                <a:gd name="T8" fmla="*/ 4 w 83"/>
                <a:gd name="T9" fmla="*/ 39 h 135"/>
                <a:gd name="T10" fmla="*/ 29 w 83"/>
                <a:gd name="T11" fmla="*/ 76 h 135"/>
                <a:gd name="T12" fmla="*/ 0 w 83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135"/>
                  </a:move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3" y="102"/>
                    <a:pt x="83" y="39"/>
                  </a:cubicBezTo>
                  <a:cubicBezTo>
                    <a:pt x="83" y="17"/>
                    <a:pt x="65" y="0"/>
                    <a:pt x="43" y="0"/>
                  </a:cubicBezTo>
                  <a:cubicBezTo>
                    <a:pt x="21" y="0"/>
                    <a:pt x="4" y="17"/>
                    <a:pt x="4" y="39"/>
                  </a:cubicBezTo>
                  <a:cubicBezTo>
                    <a:pt x="4" y="56"/>
                    <a:pt x="14" y="71"/>
                    <a:pt x="29" y="76"/>
                  </a:cubicBezTo>
                  <a:cubicBezTo>
                    <a:pt x="21" y="115"/>
                    <a:pt x="0" y="135"/>
                    <a:pt x="0" y="1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933A2DD7-BD0C-4EDC-9061-18FD15B96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59362"/>
              <a:ext cx="6049963" cy="3767137"/>
            </a:xfrm>
            <a:custGeom>
              <a:avLst/>
              <a:gdLst>
                <a:gd name="T0" fmla="*/ 1425 w 1426"/>
                <a:gd name="T1" fmla="*/ 61 h 887"/>
                <a:gd name="T2" fmla="*/ 1364 w 1426"/>
                <a:gd name="T3" fmla="*/ 0 h 887"/>
                <a:gd name="T4" fmla="*/ 317 w 1426"/>
                <a:gd name="T5" fmla="*/ 0 h 887"/>
                <a:gd name="T6" fmla="*/ 328 w 1426"/>
                <a:gd name="T7" fmla="*/ 39 h 887"/>
                <a:gd name="T8" fmla="*/ 256 w 1426"/>
                <a:gd name="T9" fmla="*/ 110 h 887"/>
                <a:gd name="T10" fmla="*/ 194 w 1426"/>
                <a:gd name="T11" fmla="*/ 74 h 887"/>
                <a:gd name="T12" fmla="*/ 132 w 1426"/>
                <a:gd name="T13" fmla="*/ 110 h 887"/>
                <a:gd name="T14" fmla="*/ 61 w 1426"/>
                <a:gd name="T15" fmla="*/ 38 h 887"/>
                <a:gd name="T16" fmla="*/ 67 w 1426"/>
                <a:gd name="T17" fmla="*/ 0 h 887"/>
                <a:gd name="T18" fmla="*/ 61 w 1426"/>
                <a:gd name="T19" fmla="*/ 0 h 887"/>
                <a:gd name="T20" fmla="*/ 0 w 1426"/>
                <a:gd name="T21" fmla="*/ 61 h 887"/>
                <a:gd name="T22" fmla="*/ 0 w 1426"/>
                <a:gd name="T23" fmla="*/ 826 h 887"/>
                <a:gd name="T24" fmla="*/ 61 w 1426"/>
                <a:gd name="T25" fmla="*/ 887 h 887"/>
                <a:gd name="T26" fmla="*/ 1110 w 1426"/>
                <a:gd name="T27" fmla="*/ 887 h 887"/>
                <a:gd name="T28" fmla="*/ 1099 w 1426"/>
                <a:gd name="T29" fmla="*/ 849 h 887"/>
                <a:gd name="T30" fmla="*/ 1171 w 1426"/>
                <a:gd name="T31" fmla="*/ 777 h 887"/>
                <a:gd name="T32" fmla="*/ 1233 w 1426"/>
                <a:gd name="T33" fmla="*/ 814 h 887"/>
                <a:gd name="T34" fmla="*/ 1295 w 1426"/>
                <a:gd name="T35" fmla="*/ 778 h 887"/>
                <a:gd name="T36" fmla="*/ 1366 w 1426"/>
                <a:gd name="T37" fmla="*/ 849 h 887"/>
                <a:gd name="T38" fmla="*/ 1360 w 1426"/>
                <a:gd name="T39" fmla="*/ 887 h 887"/>
                <a:gd name="T40" fmla="*/ 1365 w 1426"/>
                <a:gd name="T41" fmla="*/ 887 h 887"/>
                <a:gd name="T42" fmla="*/ 1426 w 1426"/>
                <a:gd name="T43" fmla="*/ 826 h 887"/>
                <a:gd name="T44" fmla="*/ 1425 w 1426"/>
                <a:gd name="T45" fmla="*/ 61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7">
                  <a:moveTo>
                    <a:pt x="1425" y="61"/>
                  </a:moveTo>
                  <a:cubicBezTo>
                    <a:pt x="1425" y="27"/>
                    <a:pt x="1398" y="0"/>
                    <a:pt x="1364" y="0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7" y="95"/>
                    <a:pt x="194" y="74"/>
                  </a:cubicBezTo>
                  <a:cubicBezTo>
                    <a:pt x="182" y="95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8"/>
                  </a:cubicBezTo>
                  <a:cubicBezTo>
                    <a:pt x="61" y="24"/>
                    <a:pt x="63" y="12"/>
                    <a:pt x="6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27" y="0"/>
                    <a:pt x="0" y="28"/>
                    <a:pt x="0" y="61"/>
                  </a:cubicBezTo>
                  <a:cubicBezTo>
                    <a:pt x="0" y="826"/>
                    <a:pt x="0" y="826"/>
                    <a:pt x="0" y="826"/>
                  </a:cubicBezTo>
                  <a:cubicBezTo>
                    <a:pt x="0" y="860"/>
                    <a:pt x="28" y="887"/>
                    <a:pt x="61" y="887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09"/>
                    <a:pt x="1131" y="777"/>
                    <a:pt x="1171" y="777"/>
                  </a:cubicBezTo>
                  <a:cubicBezTo>
                    <a:pt x="1197" y="777"/>
                    <a:pt x="1220" y="792"/>
                    <a:pt x="1233" y="814"/>
                  </a:cubicBezTo>
                  <a:cubicBezTo>
                    <a:pt x="1245" y="792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+mj-lt"/>
              </a:endParaRPr>
            </a:p>
            <a:p>
              <a:endParaRPr lang="en-US" dirty="0">
                <a:latin typeface="+mj-lt"/>
              </a:endParaRPr>
            </a:p>
            <a:p>
              <a:endParaRPr lang="en-US" dirty="0">
                <a:latin typeface="+mj-lt"/>
              </a:endParaRPr>
            </a:p>
            <a:p>
              <a:endParaRPr lang="en-US" dirty="0">
                <a:latin typeface="+mj-lt"/>
              </a:endParaRPr>
            </a:p>
            <a:p>
              <a:pPr algn="ctr"/>
              <a:r>
                <a:rPr lang="en-US" dirty="0">
                  <a:latin typeface="+mj-lt"/>
                </a:rPr>
                <a:t>	</a:t>
              </a:r>
              <a:endParaRPr lang="en-US" sz="30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4" name="Rectangle 17">
            <a:extLst>
              <a:ext uri="{FF2B5EF4-FFF2-40B4-BE49-F238E27FC236}">
                <a16:creationId xmlns:a16="http://schemas.microsoft.com/office/drawing/2014/main" id="{ED877EBD-85BC-485B-A761-D5D6FAAAB924}"/>
              </a:ext>
            </a:extLst>
          </p:cNvPr>
          <p:cNvSpPr/>
          <p:nvPr/>
        </p:nvSpPr>
        <p:spPr>
          <a:xfrm>
            <a:off x="3365543" y="2416058"/>
            <a:ext cx="5109450" cy="315471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Vereinbarkeit der Sicherung des </a:t>
            </a:r>
            <a:r>
              <a:rPr lang="de-DE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nds</a:t>
            </a: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Beitrages zum günstigen EHZ 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Tierart Wolf in der atlantischen und kontinentalen Region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der Jagd 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 gleichzeitiger Aufrechterhaltung und Weiterentwicklung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Herdenschutzes 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sowie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Minimierung der Schäden in der Weidehaltung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B59A80E-2D5C-0A86-29A3-DD7F8F30369E}"/>
              </a:ext>
            </a:extLst>
          </p:cNvPr>
          <p:cNvSpPr/>
          <p:nvPr/>
        </p:nvSpPr>
        <p:spPr>
          <a:xfrm>
            <a:off x="3812068" y="5505855"/>
            <a:ext cx="3465512" cy="573087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schnell, pragmatisch &amp; rechtssicher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11CB759-22A1-2959-8ADB-08957467B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Datumsplatzhalter 2">
            <a:extLst>
              <a:ext uri="{FF2B5EF4-FFF2-40B4-BE49-F238E27FC236}">
                <a16:creationId xmlns:a16="http://schemas.microsoft.com/office/drawing/2014/main" id="{C84180A8-46A5-490D-B77E-0B8478821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91A7B0D-1B00-485A-8905-1FF1C3A764C7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298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99" y="330506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 -</a:t>
            </a:r>
            <a:r>
              <a:rPr lang="en-US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Gliederung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23">
            <a:extLst>
              <a:ext uri="{FF2B5EF4-FFF2-40B4-BE49-F238E27FC236}">
                <a16:creationId xmlns:a16="http://schemas.microsoft.com/office/drawing/2014/main" id="{FB60B936-64D9-4B33-9B40-10FE631A88BA}"/>
              </a:ext>
            </a:extLst>
          </p:cNvPr>
          <p:cNvSpPr/>
          <p:nvPr/>
        </p:nvSpPr>
        <p:spPr>
          <a:xfrm>
            <a:off x="2926977" y="1761865"/>
            <a:ext cx="5562598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1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Geltungsbereich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Zielsetzung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24">
            <a:extLst>
              <a:ext uri="{FF2B5EF4-FFF2-40B4-BE49-F238E27FC236}">
                <a16:creationId xmlns:a16="http://schemas.microsoft.com/office/drawing/2014/main" id="{8B39CCA2-546F-4ED7-ABB2-EEAA8181FC45}"/>
              </a:ext>
            </a:extLst>
          </p:cNvPr>
          <p:cNvSpPr/>
          <p:nvPr/>
        </p:nvSpPr>
        <p:spPr>
          <a:xfrm>
            <a:off x="2926976" y="2419143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2	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Begriffsbestimmungen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25">
            <a:extLst>
              <a:ext uri="{FF2B5EF4-FFF2-40B4-BE49-F238E27FC236}">
                <a16:creationId xmlns:a16="http://schemas.microsoft.com/office/drawing/2014/main" id="{F5DC5190-2337-4E6D-A8DC-4CB9B5E32694}"/>
              </a:ext>
            </a:extLst>
          </p:cNvPr>
          <p:cNvSpPr/>
          <p:nvPr/>
        </p:nvSpPr>
        <p:spPr>
          <a:xfrm>
            <a:off x="2926975" y="3100452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3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Festlegung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maximal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zulässigen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Entnahmen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26">
            <a:extLst>
              <a:ext uri="{FF2B5EF4-FFF2-40B4-BE49-F238E27FC236}">
                <a16:creationId xmlns:a16="http://schemas.microsoft.com/office/drawing/2014/main" id="{7028134F-5009-48FD-A0D0-592792E1811D}"/>
              </a:ext>
            </a:extLst>
          </p:cNvPr>
          <p:cNvSpPr/>
          <p:nvPr/>
        </p:nvSpPr>
        <p:spPr>
          <a:xfrm>
            <a:off x="2926975" y="3784346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4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Voraussetzungen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Jagd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günstigen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EHZ</a:t>
            </a:r>
          </a:p>
        </p:txBody>
      </p:sp>
      <p:sp>
        <p:nvSpPr>
          <p:cNvPr id="24" name="Rounded Rectangle 26">
            <a:extLst>
              <a:ext uri="{FF2B5EF4-FFF2-40B4-BE49-F238E27FC236}">
                <a16:creationId xmlns:a16="http://schemas.microsoft.com/office/drawing/2014/main" id="{0267AC32-08C8-4EE4-90FA-EB61B638938E}"/>
              </a:ext>
            </a:extLst>
          </p:cNvPr>
          <p:cNvSpPr/>
          <p:nvPr/>
        </p:nvSpPr>
        <p:spPr>
          <a:xfrm>
            <a:off x="2926975" y="4410490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5	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Wolfstotfunde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ounded Rectangle 26">
            <a:extLst>
              <a:ext uri="{FF2B5EF4-FFF2-40B4-BE49-F238E27FC236}">
                <a16:creationId xmlns:a16="http://schemas.microsoft.com/office/drawing/2014/main" id="{50CB3A29-DC61-4289-A6C9-E531C2765365}"/>
              </a:ext>
            </a:extLst>
          </p:cNvPr>
          <p:cNvSpPr/>
          <p:nvPr/>
        </p:nvSpPr>
        <p:spPr>
          <a:xfrm>
            <a:off x="2926975" y="5067277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6 	Evaluation</a:t>
            </a:r>
          </a:p>
        </p:txBody>
      </p:sp>
      <p:sp>
        <p:nvSpPr>
          <p:cNvPr id="31" name="Rounded Rectangle 26">
            <a:extLst>
              <a:ext uri="{FF2B5EF4-FFF2-40B4-BE49-F238E27FC236}">
                <a16:creationId xmlns:a16="http://schemas.microsoft.com/office/drawing/2014/main" id="{B2D7992F-C5B8-4739-AD98-B7FFD57C14D8}"/>
              </a:ext>
            </a:extLst>
          </p:cNvPr>
          <p:cNvSpPr/>
          <p:nvPr/>
        </p:nvSpPr>
        <p:spPr>
          <a:xfrm>
            <a:off x="2926975" y="5724064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7 	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Bekanntgabe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97B54013-EA1D-9C5E-F90F-A9AFB78CA776}"/>
              </a:ext>
            </a:extLst>
          </p:cNvPr>
          <p:cNvSpPr/>
          <p:nvPr/>
        </p:nvSpPr>
        <p:spPr>
          <a:xfrm>
            <a:off x="2672802" y="2985586"/>
            <a:ext cx="6069106" cy="58752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794BC4-19DD-4CD1-E676-429078F5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Datumsplatzhalter 2">
            <a:extLst>
              <a:ext uri="{FF2B5EF4-FFF2-40B4-BE49-F238E27FC236}">
                <a16:creationId xmlns:a16="http://schemas.microsoft.com/office/drawing/2014/main" id="{F5D51CBA-0A58-4D1B-B3A3-7C5DC88C0C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D6636BD-B8C7-4FC1-A83A-4F77C55627B7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575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191" y="357900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2.1.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für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3 - Festlegung der maximal zulässigen Entnahmen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30">
            <a:extLst>
              <a:ext uri="{FF2B5EF4-FFF2-40B4-BE49-F238E27FC236}">
                <a16:creationId xmlns:a16="http://schemas.microsoft.com/office/drawing/2014/main" id="{9317D926-05BD-4632-98C0-FCF2EB4649DF}"/>
              </a:ext>
            </a:extLst>
          </p:cNvPr>
          <p:cNvGrpSpPr/>
          <p:nvPr/>
        </p:nvGrpSpPr>
        <p:grpSpPr>
          <a:xfrm>
            <a:off x="3035704" y="1701064"/>
            <a:ext cx="6049963" cy="4230686"/>
            <a:chOff x="3071813" y="1803401"/>
            <a:chExt cx="6049963" cy="423068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C118C26-D79D-426D-A9BC-F07DD5B99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41525"/>
              <a:ext cx="6048375" cy="3771900"/>
            </a:xfrm>
            <a:custGeom>
              <a:avLst/>
              <a:gdLst>
                <a:gd name="T0" fmla="*/ 1425 w 1426"/>
                <a:gd name="T1" fmla="*/ 61 h 888"/>
                <a:gd name="T2" fmla="*/ 1364 w 1426"/>
                <a:gd name="T3" fmla="*/ 0 h 888"/>
                <a:gd name="T4" fmla="*/ 317 w 1426"/>
                <a:gd name="T5" fmla="*/ 1 h 888"/>
                <a:gd name="T6" fmla="*/ 328 w 1426"/>
                <a:gd name="T7" fmla="*/ 39 h 888"/>
                <a:gd name="T8" fmla="*/ 256 w 1426"/>
                <a:gd name="T9" fmla="*/ 110 h 888"/>
                <a:gd name="T10" fmla="*/ 194 w 1426"/>
                <a:gd name="T11" fmla="*/ 74 h 888"/>
                <a:gd name="T12" fmla="*/ 132 w 1426"/>
                <a:gd name="T13" fmla="*/ 110 h 888"/>
                <a:gd name="T14" fmla="*/ 61 w 1426"/>
                <a:gd name="T15" fmla="*/ 39 h 888"/>
                <a:gd name="T16" fmla="*/ 66 w 1426"/>
                <a:gd name="T17" fmla="*/ 1 h 888"/>
                <a:gd name="T18" fmla="*/ 61 w 1426"/>
                <a:gd name="T19" fmla="*/ 1 h 888"/>
                <a:gd name="T20" fmla="*/ 0 w 1426"/>
                <a:gd name="T21" fmla="*/ 62 h 888"/>
                <a:gd name="T22" fmla="*/ 0 w 1426"/>
                <a:gd name="T23" fmla="*/ 827 h 888"/>
                <a:gd name="T24" fmla="*/ 61 w 1426"/>
                <a:gd name="T25" fmla="*/ 888 h 888"/>
                <a:gd name="T26" fmla="*/ 1110 w 1426"/>
                <a:gd name="T27" fmla="*/ 887 h 888"/>
                <a:gd name="T28" fmla="*/ 1099 w 1426"/>
                <a:gd name="T29" fmla="*/ 849 h 888"/>
                <a:gd name="T30" fmla="*/ 1171 w 1426"/>
                <a:gd name="T31" fmla="*/ 778 h 888"/>
                <a:gd name="T32" fmla="*/ 1233 w 1426"/>
                <a:gd name="T33" fmla="*/ 814 h 888"/>
                <a:gd name="T34" fmla="*/ 1295 w 1426"/>
                <a:gd name="T35" fmla="*/ 778 h 888"/>
                <a:gd name="T36" fmla="*/ 1366 w 1426"/>
                <a:gd name="T37" fmla="*/ 849 h 888"/>
                <a:gd name="T38" fmla="*/ 1360 w 1426"/>
                <a:gd name="T39" fmla="*/ 887 h 888"/>
                <a:gd name="T40" fmla="*/ 1365 w 1426"/>
                <a:gd name="T41" fmla="*/ 887 h 888"/>
                <a:gd name="T42" fmla="*/ 1426 w 1426"/>
                <a:gd name="T43" fmla="*/ 826 h 888"/>
                <a:gd name="T44" fmla="*/ 1425 w 1426"/>
                <a:gd name="T45" fmla="*/ 61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8">
                  <a:moveTo>
                    <a:pt x="1425" y="61"/>
                  </a:moveTo>
                  <a:cubicBezTo>
                    <a:pt x="1425" y="28"/>
                    <a:pt x="1398" y="0"/>
                    <a:pt x="1364" y="0"/>
                  </a:cubicBezTo>
                  <a:cubicBezTo>
                    <a:pt x="317" y="1"/>
                    <a:pt x="317" y="1"/>
                    <a:pt x="317" y="1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6" y="96"/>
                    <a:pt x="194" y="74"/>
                  </a:cubicBezTo>
                  <a:cubicBezTo>
                    <a:pt x="182" y="96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9"/>
                  </a:cubicBezTo>
                  <a:cubicBezTo>
                    <a:pt x="61" y="25"/>
                    <a:pt x="63" y="12"/>
                    <a:pt x="66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0" y="860"/>
                    <a:pt x="28" y="888"/>
                    <a:pt x="61" y="888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10"/>
                    <a:pt x="1131" y="778"/>
                    <a:pt x="1171" y="778"/>
                  </a:cubicBezTo>
                  <a:cubicBezTo>
                    <a:pt x="1197" y="778"/>
                    <a:pt x="1220" y="792"/>
                    <a:pt x="1233" y="814"/>
                  </a:cubicBezTo>
                  <a:cubicBezTo>
                    <a:pt x="1245" y="793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80A7F0A-0C71-4939-8384-DBBBC2E9B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575" y="1803401"/>
              <a:ext cx="352425" cy="574675"/>
            </a:xfrm>
            <a:custGeom>
              <a:avLst/>
              <a:gdLst>
                <a:gd name="T0" fmla="*/ 0 w 83"/>
                <a:gd name="T1" fmla="*/ 96 h 135"/>
                <a:gd name="T2" fmla="*/ 40 w 83"/>
                <a:gd name="T3" fmla="*/ 135 h 135"/>
                <a:gd name="T4" fmla="*/ 79 w 83"/>
                <a:gd name="T5" fmla="*/ 96 h 135"/>
                <a:gd name="T6" fmla="*/ 54 w 83"/>
                <a:gd name="T7" fmla="*/ 59 h 135"/>
                <a:gd name="T8" fmla="*/ 83 w 83"/>
                <a:gd name="T9" fmla="*/ 0 h 135"/>
                <a:gd name="T10" fmla="*/ 62 w 83"/>
                <a:gd name="T11" fmla="*/ 0 h 135"/>
                <a:gd name="T12" fmla="*/ 0 w 83"/>
                <a:gd name="T13" fmla="*/ 9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96"/>
                  </a:moveTo>
                  <a:cubicBezTo>
                    <a:pt x="0" y="117"/>
                    <a:pt x="18" y="135"/>
                    <a:pt x="40" y="135"/>
                  </a:cubicBezTo>
                  <a:cubicBezTo>
                    <a:pt x="62" y="135"/>
                    <a:pt x="79" y="118"/>
                    <a:pt x="79" y="96"/>
                  </a:cubicBezTo>
                  <a:cubicBezTo>
                    <a:pt x="79" y="79"/>
                    <a:pt x="69" y="64"/>
                    <a:pt x="54" y="59"/>
                  </a:cubicBezTo>
                  <a:cubicBezTo>
                    <a:pt x="62" y="19"/>
                    <a:pt x="83" y="0"/>
                    <a:pt x="8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0" y="33"/>
                    <a:pt x="0" y="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45254948-9176-4645-BA4A-04783E9A9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800" y="1803401"/>
              <a:ext cx="347663" cy="574675"/>
            </a:xfrm>
            <a:custGeom>
              <a:avLst/>
              <a:gdLst>
                <a:gd name="T0" fmla="*/ 82 w 82"/>
                <a:gd name="T1" fmla="*/ 0 h 135"/>
                <a:gd name="T2" fmla="*/ 61 w 82"/>
                <a:gd name="T3" fmla="*/ 0 h 135"/>
                <a:gd name="T4" fmla="*/ 0 w 82"/>
                <a:gd name="T5" fmla="*/ 96 h 135"/>
                <a:gd name="T6" fmla="*/ 39 w 82"/>
                <a:gd name="T7" fmla="*/ 135 h 135"/>
                <a:gd name="T8" fmla="*/ 79 w 82"/>
                <a:gd name="T9" fmla="*/ 96 h 135"/>
                <a:gd name="T10" fmla="*/ 53 w 82"/>
                <a:gd name="T11" fmla="*/ 59 h 135"/>
                <a:gd name="T12" fmla="*/ 82 w 82"/>
                <a:gd name="T1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0" y="33"/>
                    <a:pt x="0" y="96"/>
                  </a:cubicBezTo>
                  <a:cubicBezTo>
                    <a:pt x="0" y="118"/>
                    <a:pt x="17" y="135"/>
                    <a:pt x="39" y="135"/>
                  </a:cubicBezTo>
                  <a:cubicBezTo>
                    <a:pt x="61" y="135"/>
                    <a:pt x="79" y="118"/>
                    <a:pt x="79" y="96"/>
                  </a:cubicBezTo>
                  <a:cubicBezTo>
                    <a:pt x="79" y="79"/>
                    <a:pt x="68" y="64"/>
                    <a:pt x="53" y="59"/>
                  </a:cubicBezTo>
                  <a:cubicBezTo>
                    <a:pt x="62" y="20"/>
                    <a:pt x="82" y="0"/>
                    <a:pt x="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CF96ACC4-3246-4CF3-83CF-F8777FC12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825" y="5461000"/>
              <a:ext cx="347663" cy="573087"/>
            </a:xfrm>
            <a:custGeom>
              <a:avLst/>
              <a:gdLst>
                <a:gd name="T0" fmla="*/ 82 w 82"/>
                <a:gd name="T1" fmla="*/ 39 h 135"/>
                <a:gd name="T2" fmla="*/ 43 w 82"/>
                <a:gd name="T3" fmla="*/ 0 h 135"/>
                <a:gd name="T4" fmla="*/ 3 w 82"/>
                <a:gd name="T5" fmla="*/ 39 h 135"/>
                <a:gd name="T6" fmla="*/ 29 w 82"/>
                <a:gd name="T7" fmla="*/ 76 h 135"/>
                <a:gd name="T8" fmla="*/ 0 w 82"/>
                <a:gd name="T9" fmla="*/ 135 h 135"/>
                <a:gd name="T10" fmla="*/ 21 w 82"/>
                <a:gd name="T11" fmla="*/ 135 h 135"/>
                <a:gd name="T12" fmla="*/ 82 w 82"/>
                <a:gd name="T13" fmla="*/ 3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39"/>
                  </a:moveTo>
                  <a:cubicBezTo>
                    <a:pt x="82" y="18"/>
                    <a:pt x="64" y="0"/>
                    <a:pt x="43" y="0"/>
                  </a:cubicBezTo>
                  <a:cubicBezTo>
                    <a:pt x="21" y="0"/>
                    <a:pt x="3" y="17"/>
                    <a:pt x="3" y="39"/>
                  </a:cubicBezTo>
                  <a:cubicBezTo>
                    <a:pt x="3" y="56"/>
                    <a:pt x="14" y="71"/>
                    <a:pt x="29" y="76"/>
                  </a:cubicBezTo>
                  <a:cubicBezTo>
                    <a:pt x="20" y="116"/>
                    <a:pt x="0" y="135"/>
                    <a:pt x="0" y="135"/>
                  </a:cubicBez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2" y="102"/>
                    <a:pt x="82" y="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A7412E0-9CFD-4C3C-8CD4-E11143EAA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600" y="5461000"/>
              <a:ext cx="350838" cy="573087"/>
            </a:xfrm>
            <a:custGeom>
              <a:avLst/>
              <a:gdLst>
                <a:gd name="T0" fmla="*/ 0 w 83"/>
                <a:gd name="T1" fmla="*/ 135 h 135"/>
                <a:gd name="T2" fmla="*/ 21 w 83"/>
                <a:gd name="T3" fmla="*/ 135 h 135"/>
                <a:gd name="T4" fmla="*/ 83 w 83"/>
                <a:gd name="T5" fmla="*/ 39 h 135"/>
                <a:gd name="T6" fmla="*/ 43 w 83"/>
                <a:gd name="T7" fmla="*/ 0 h 135"/>
                <a:gd name="T8" fmla="*/ 4 w 83"/>
                <a:gd name="T9" fmla="*/ 39 h 135"/>
                <a:gd name="T10" fmla="*/ 29 w 83"/>
                <a:gd name="T11" fmla="*/ 76 h 135"/>
                <a:gd name="T12" fmla="*/ 0 w 83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135"/>
                  </a:move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3" y="102"/>
                    <a:pt x="83" y="39"/>
                  </a:cubicBezTo>
                  <a:cubicBezTo>
                    <a:pt x="83" y="17"/>
                    <a:pt x="65" y="0"/>
                    <a:pt x="43" y="0"/>
                  </a:cubicBezTo>
                  <a:cubicBezTo>
                    <a:pt x="21" y="0"/>
                    <a:pt x="4" y="17"/>
                    <a:pt x="4" y="39"/>
                  </a:cubicBezTo>
                  <a:cubicBezTo>
                    <a:pt x="4" y="56"/>
                    <a:pt x="14" y="71"/>
                    <a:pt x="29" y="76"/>
                  </a:cubicBezTo>
                  <a:cubicBezTo>
                    <a:pt x="21" y="115"/>
                    <a:pt x="0" y="135"/>
                    <a:pt x="0" y="1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933A2DD7-BD0C-4EDC-9061-18FD15B96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59362"/>
              <a:ext cx="6049963" cy="3767137"/>
            </a:xfrm>
            <a:custGeom>
              <a:avLst/>
              <a:gdLst>
                <a:gd name="T0" fmla="*/ 1425 w 1426"/>
                <a:gd name="T1" fmla="*/ 61 h 887"/>
                <a:gd name="T2" fmla="*/ 1364 w 1426"/>
                <a:gd name="T3" fmla="*/ 0 h 887"/>
                <a:gd name="T4" fmla="*/ 317 w 1426"/>
                <a:gd name="T5" fmla="*/ 0 h 887"/>
                <a:gd name="T6" fmla="*/ 328 w 1426"/>
                <a:gd name="T7" fmla="*/ 39 h 887"/>
                <a:gd name="T8" fmla="*/ 256 w 1426"/>
                <a:gd name="T9" fmla="*/ 110 h 887"/>
                <a:gd name="T10" fmla="*/ 194 w 1426"/>
                <a:gd name="T11" fmla="*/ 74 h 887"/>
                <a:gd name="T12" fmla="*/ 132 w 1426"/>
                <a:gd name="T13" fmla="*/ 110 h 887"/>
                <a:gd name="T14" fmla="*/ 61 w 1426"/>
                <a:gd name="T15" fmla="*/ 38 h 887"/>
                <a:gd name="T16" fmla="*/ 67 w 1426"/>
                <a:gd name="T17" fmla="*/ 0 h 887"/>
                <a:gd name="T18" fmla="*/ 61 w 1426"/>
                <a:gd name="T19" fmla="*/ 0 h 887"/>
                <a:gd name="T20" fmla="*/ 0 w 1426"/>
                <a:gd name="T21" fmla="*/ 61 h 887"/>
                <a:gd name="T22" fmla="*/ 0 w 1426"/>
                <a:gd name="T23" fmla="*/ 826 h 887"/>
                <a:gd name="T24" fmla="*/ 61 w 1426"/>
                <a:gd name="T25" fmla="*/ 887 h 887"/>
                <a:gd name="T26" fmla="*/ 1110 w 1426"/>
                <a:gd name="T27" fmla="*/ 887 h 887"/>
                <a:gd name="T28" fmla="*/ 1099 w 1426"/>
                <a:gd name="T29" fmla="*/ 849 h 887"/>
                <a:gd name="T30" fmla="*/ 1171 w 1426"/>
                <a:gd name="T31" fmla="*/ 777 h 887"/>
                <a:gd name="T32" fmla="*/ 1233 w 1426"/>
                <a:gd name="T33" fmla="*/ 814 h 887"/>
                <a:gd name="T34" fmla="*/ 1295 w 1426"/>
                <a:gd name="T35" fmla="*/ 778 h 887"/>
                <a:gd name="T36" fmla="*/ 1366 w 1426"/>
                <a:gd name="T37" fmla="*/ 849 h 887"/>
                <a:gd name="T38" fmla="*/ 1360 w 1426"/>
                <a:gd name="T39" fmla="*/ 887 h 887"/>
                <a:gd name="T40" fmla="*/ 1365 w 1426"/>
                <a:gd name="T41" fmla="*/ 887 h 887"/>
                <a:gd name="T42" fmla="*/ 1426 w 1426"/>
                <a:gd name="T43" fmla="*/ 826 h 887"/>
                <a:gd name="T44" fmla="*/ 1425 w 1426"/>
                <a:gd name="T45" fmla="*/ 61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7">
                  <a:moveTo>
                    <a:pt x="1425" y="61"/>
                  </a:moveTo>
                  <a:cubicBezTo>
                    <a:pt x="1425" y="27"/>
                    <a:pt x="1398" y="0"/>
                    <a:pt x="1364" y="0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7" y="95"/>
                    <a:pt x="194" y="74"/>
                  </a:cubicBezTo>
                  <a:cubicBezTo>
                    <a:pt x="182" y="95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8"/>
                  </a:cubicBezTo>
                  <a:cubicBezTo>
                    <a:pt x="61" y="24"/>
                    <a:pt x="63" y="12"/>
                    <a:pt x="6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27" y="0"/>
                    <a:pt x="0" y="28"/>
                    <a:pt x="0" y="61"/>
                  </a:cubicBezTo>
                  <a:cubicBezTo>
                    <a:pt x="0" y="826"/>
                    <a:pt x="0" y="826"/>
                    <a:pt x="0" y="826"/>
                  </a:cubicBezTo>
                  <a:cubicBezTo>
                    <a:pt x="0" y="860"/>
                    <a:pt x="28" y="887"/>
                    <a:pt x="61" y="887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09"/>
                    <a:pt x="1131" y="777"/>
                    <a:pt x="1171" y="777"/>
                  </a:cubicBezTo>
                  <a:cubicBezTo>
                    <a:pt x="1197" y="777"/>
                    <a:pt x="1220" y="792"/>
                    <a:pt x="1233" y="814"/>
                  </a:cubicBezTo>
                  <a:cubicBezTo>
                    <a:pt x="1245" y="792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  <a:p>
              <a:endParaRPr lang="en-US" dirty="0">
                <a:latin typeface="+mj-lt"/>
              </a:endParaRPr>
            </a:p>
            <a:p>
              <a:endParaRPr lang="en-US" dirty="0">
                <a:latin typeface="+mj-lt"/>
              </a:endParaRPr>
            </a:p>
            <a:p>
              <a:endParaRPr lang="en-US" dirty="0">
                <a:latin typeface="+mj-lt"/>
              </a:endParaRPr>
            </a:p>
            <a:p>
              <a:endParaRPr lang="en-US" dirty="0">
                <a:latin typeface="+mj-lt"/>
              </a:endParaRPr>
            </a:p>
            <a:p>
              <a:endParaRPr lang="en-US" dirty="0">
                <a:latin typeface="+mj-lt"/>
              </a:endParaRPr>
            </a:p>
            <a:p>
              <a:pPr algn="ctr"/>
              <a:r>
                <a:rPr lang="en-US" dirty="0">
                  <a:latin typeface="+mj-lt"/>
                </a:rPr>
                <a:t>	</a:t>
              </a:r>
              <a:endParaRPr lang="en-US" sz="30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4" name="Rectangle 17">
            <a:extLst>
              <a:ext uri="{FF2B5EF4-FFF2-40B4-BE49-F238E27FC236}">
                <a16:creationId xmlns:a16="http://schemas.microsoft.com/office/drawing/2014/main" id="{ED877EBD-85BC-485B-A761-D5D6FAAAB924}"/>
              </a:ext>
            </a:extLst>
          </p:cNvPr>
          <p:cNvSpPr/>
          <p:nvPr/>
        </p:nvSpPr>
        <p:spPr>
          <a:xfrm>
            <a:off x="3407097" y="2377279"/>
            <a:ext cx="5109450" cy="286232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Zur Sicherung des </a:t>
            </a: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„günstigen Erhaltungszustands“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legt das in Niedersachsen für Artenschutz zuständige Ministerium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 Beginn eines jeden Jagdjahres </a:t>
            </a:r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in diesem Jagdjahr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höchstens entnehmbare Anzahl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adulter, territorialer Wölfe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Niedersachsen fest. </a:t>
            </a:r>
            <a:endParaRPr kumimoji="0" lang="en-US" sz="19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52C3B38F-C0F4-D763-C740-97C0EECA7354}"/>
              </a:ext>
            </a:extLst>
          </p:cNvPr>
          <p:cNvSpPr/>
          <p:nvPr/>
        </p:nvSpPr>
        <p:spPr>
          <a:xfrm>
            <a:off x="317936" y="3982121"/>
            <a:ext cx="2389517" cy="11559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u="sng" dirty="0">
                <a:latin typeface="Arial" panose="020B0604020202020204" pitchFamily="34" charset="0"/>
                <a:cs typeface="Arial" panose="020B0604020202020204" pitchFamily="34" charset="0"/>
              </a:rPr>
              <a:t>Inklusive</a:t>
            </a:r>
          </a:p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adultes, territoriales Fallwild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5125BB0-C87A-79FE-FF59-7983C6988329}"/>
              </a:ext>
            </a:extLst>
          </p:cNvPr>
          <p:cNvSpPr/>
          <p:nvPr/>
        </p:nvSpPr>
        <p:spPr>
          <a:xfrm>
            <a:off x="9413918" y="4082762"/>
            <a:ext cx="2389517" cy="115594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u="sng" dirty="0">
                <a:latin typeface="Arial" panose="020B0604020202020204" pitchFamily="34" charset="0"/>
                <a:cs typeface="Arial" panose="020B0604020202020204" pitchFamily="34" charset="0"/>
              </a:rPr>
              <a:t>Exklusive</a:t>
            </a:r>
          </a:p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Wanderwölfe, subadulte Wölfe und Jungwölfe</a:t>
            </a:r>
          </a:p>
        </p:txBody>
      </p:sp>
      <p:sp>
        <p:nvSpPr>
          <p:cNvPr id="5" name="Pfeil: nach links 4">
            <a:extLst>
              <a:ext uri="{FF2B5EF4-FFF2-40B4-BE49-F238E27FC236}">
                <a16:creationId xmlns:a16="http://schemas.microsoft.com/office/drawing/2014/main" id="{706D2506-A62E-3B61-2173-871EC5C825EA}"/>
              </a:ext>
            </a:extLst>
          </p:cNvPr>
          <p:cNvSpPr/>
          <p:nvPr/>
        </p:nvSpPr>
        <p:spPr>
          <a:xfrm>
            <a:off x="2639907" y="4272753"/>
            <a:ext cx="1121434" cy="574675"/>
          </a:xfrm>
          <a:prstGeom prst="leftArrow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feil: nach links 5">
            <a:extLst>
              <a:ext uri="{FF2B5EF4-FFF2-40B4-BE49-F238E27FC236}">
                <a16:creationId xmlns:a16="http://schemas.microsoft.com/office/drawing/2014/main" id="{9D6B44E7-960F-887D-9C49-6FCCB5229F56}"/>
              </a:ext>
            </a:extLst>
          </p:cNvPr>
          <p:cNvSpPr/>
          <p:nvPr/>
        </p:nvSpPr>
        <p:spPr>
          <a:xfrm rot="10800000">
            <a:off x="8430661" y="4282586"/>
            <a:ext cx="1121434" cy="574675"/>
          </a:xfrm>
          <a:prstGeom prst="leftArrow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E112E0AE-1856-7975-36E1-DD560D3B6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Datumsplatzhalter 2">
            <a:extLst>
              <a:ext uri="{FF2B5EF4-FFF2-40B4-BE49-F238E27FC236}">
                <a16:creationId xmlns:a16="http://schemas.microsoft.com/office/drawing/2014/main" id="{93E11EA8-CBB6-42EE-924B-64878ECB3D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18B20F9-2CA0-4FC4-BDDB-3E209A0C3692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076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32C86-E4CD-C6C9-2921-0BACD5FCD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A0FF383-52E6-690F-6BD9-1BABCFABD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2.2.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für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Wolf: 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3 - </a:t>
            </a:r>
            <a:r>
              <a:rPr lang="en-US" sz="2800" b="1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biogeographische</a:t>
            </a:r>
            <a:r>
              <a:rPr lang="en-US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Regionen</a:t>
            </a:r>
            <a:endParaRPr lang="en-US" sz="28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BB9A90-9ECF-167F-40F7-509452D54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736" y="1804023"/>
            <a:ext cx="5450709" cy="447061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2083C36-53CD-9840-A75E-EE9971593893}"/>
              </a:ext>
            </a:extLst>
          </p:cNvPr>
          <p:cNvCxnSpPr/>
          <p:nvPr/>
        </p:nvCxnSpPr>
        <p:spPr>
          <a:xfrm>
            <a:off x="3133924" y="3633718"/>
            <a:ext cx="1903280" cy="1840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B27401-1FE9-DD95-DF8F-3F9D5264A990}"/>
              </a:ext>
            </a:extLst>
          </p:cNvPr>
          <p:cNvCxnSpPr>
            <a:cxnSpLocks/>
          </p:cNvCxnSpPr>
          <p:nvPr/>
        </p:nvCxnSpPr>
        <p:spPr>
          <a:xfrm flipH="1">
            <a:off x="8606508" y="3428055"/>
            <a:ext cx="785616" cy="887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290AE96-A721-AFEB-B78D-1447846B3A26}"/>
              </a:ext>
            </a:extLst>
          </p:cNvPr>
          <p:cNvCxnSpPr>
            <a:cxnSpLocks/>
          </p:cNvCxnSpPr>
          <p:nvPr/>
        </p:nvCxnSpPr>
        <p:spPr>
          <a:xfrm flipH="1" flipV="1">
            <a:off x="7721887" y="5390870"/>
            <a:ext cx="1661477" cy="7873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8C26981-C165-E5B3-4CE8-A5A0133DD518}"/>
              </a:ext>
            </a:extLst>
          </p:cNvPr>
          <p:cNvCxnSpPr>
            <a:cxnSpLocks/>
          </p:cNvCxnSpPr>
          <p:nvPr/>
        </p:nvCxnSpPr>
        <p:spPr>
          <a:xfrm>
            <a:off x="3195233" y="4719784"/>
            <a:ext cx="2332453" cy="887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E8FACAF0-C020-FD52-75B8-8BC1AFC3A737}"/>
              </a:ext>
            </a:extLst>
          </p:cNvPr>
          <p:cNvSpPr/>
          <p:nvPr/>
        </p:nvSpPr>
        <p:spPr>
          <a:xfrm>
            <a:off x="814552" y="3380827"/>
            <a:ext cx="2242206" cy="51675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Atlantische</a:t>
            </a:r>
            <a:r>
              <a:rPr lang="en-US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 Region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6DFCF5-1945-4F2E-599D-2B1F3BCB207E}"/>
              </a:ext>
            </a:extLst>
          </p:cNvPr>
          <p:cNvSpPr/>
          <p:nvPr/>
        </p:nvSpPr>
        <p:spPr>
          <a:xfrm>
            <a:off x="814551" y="4458136"/>
            <a:ext cx="2242206" cy="5167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Kontinentale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Region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D54969-9625-760F-6E6B-481FDF18ABC6}"/>
              </a:ext>
            </a:extLst>
          </p:cNvPr>
          <p:cNvSpPr/>
          <p:nvPr/>
        </p:nvSpPr>
        <p:spPr>
          <a:xfrm>
            <a:off x="9520619" y="5079997"/>
            <a:ext cx="2242206" cy="5167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Kontinentale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Region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09F80E-343F-58AA-A937-FF5ADC9AFE80}"/>
              </a:ext>
            </a:extLst>
          </p:cNvPr>
          <p:cNvSpPr/>
          <p:nvPr/>
        </p:nvSpPr>
        <p:spPr>
          <a:xfrm>
            <a:off x="9520620" y="3126825"/>
            <a:ext cx="2242206" cy="5167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Kontinentale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Region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AD58B6-1E45-A378-8F26-E327B457C504}"/>
              </a:ext>
            </a:extLst>
          </p:cNvPr>
          <p:cNvSpPr txBox="1"/>
          <p:nvPr/>
        </p:nvSpPr>
        <p:spPr>
          <a:xfrm>
            <a:off x="9280257" y="5770772"/>
            <a:ext cx="3258207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       </a:t>
            </a:r>
            <a:r>
              <a:rPr lang="en-US" sz="1400" dirty="0">
                <a:solidFill>
                  <a:schemeClr val="bg1">
                    <a:lumMod val="49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Link </a:t>
            </a:r>
            <a:r>
              <a:rPr lang="en-US" sz="1400" dirty="0" err="1">
                <a:solidFill>
                  <a:schemeClr val="bg1">
                    <a:lumMod val="49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zur</a:t>
            </a:r>
            <a:r>
              <a:rPr lang="en-US" sz="1400" dirty="0">
                <a:solidFill>
                  <a:schemeClr val="bg1">
                    <a:lumMod val="49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Karte:</a:t>
            </a:r>
          </a:p>
          <a:p>
            <a:r>
              <a:rPr lang="en-US" sz="1400" dirty="0" err="1">
                <a:solidFill>
                  <a:schemeClr val="bg1">
                    <a:lumMod val="49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Niedersächsische</a:t>
            </a:r>
            <a:r>
              <a:rPr lang="en-US" sz="1400" dirty="0">
                <a:solidFill>
                  <a:schemeClr val="bg1">
                    <a:lumMod val="49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400" dirty="0" err="1">
                <a:solidFill>
                  <a:schemeClr val="bg1">
                    <a:lumMod val="49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Umweltkarten</a:t>
            </a:r>
            <a:endParaRPr lang="en-US" sz="1400" dirty="0">
              <a:solidFill>
                <a:schemeClr val="bg1">
                  <a:lumMod val="49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4C7620-B198-C081-87A0-5CE0D49DD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7296061-3138-36E6-187F-CF96427176BE}"/>
              </a:ext>
            </a:extLst>
          </p:cNvPr>
          <p:cNvSpPr/>
          <p:nvPr/>
        </p:nvSpPr>
        <p:spPr>
          <a:xfrm>
            <a:off x="8943414" y="1800694"/>
            <a:ext cx="3259555" cy="1017817"/>
          </a:xfrm>
          <a:prstGeom prst="rect">
            <a:avLst/>
          </a:prstGeom>
          <a:solidFill>
            <a:schemeClr val="accent6">
              <a:alpha val="5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2026/2027</a:t>
            </a:r>
          </a:p>
          <a:p>
            <a:pPr algn="ctr"/>
            <a:r>
              <a:rPr lang="de-DE" sz="14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adulte, territoriale Wölfe in der </a:t>
            </a:r>
            <a:r>
              <a:rPr lang="de-DE" sz="14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kontinentalen</a:t>
            </a: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biogeographischen Region</a:t>
            </a: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17E78D00-5CDF-29BC-6416-566090D3BC94}"/>
              </a:ext>
            </a:extLst>
          </p:cNvPr>
          <p:cNvSpPr/>
          <p:nvPr/>
        </p:nvSpPr>
        <p:spPr>
          <a:xfrm>
            <a:off x="0" y="1791444"/>
            <a:ext cx="3481736" cy="9485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2026/2027: </a:t>
            </a:r>
          </a:p>
          <a:p>
            <a:pPr algn="ctr"/>
            <a:r>
              <a:rPr lang="de-DE" sz="14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adulte, territoriale Wölfe in der </a:t>
            </a:r>
          </a:p>
          <a:p>
            <a:pPr algn="ctr"/>
            <a:r>
              <a:rPr lang="de-DE" sz="14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atlantischen</a:t>
            </a: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biogeographischen Region</a:t>
            </a:r>
          </a:p>
        </p:txBody>
      </p:sp>
      <p:sp>
        <p:nvSpPr>
          <p:cNvPr id="18" name="Datumsplatzhalter 2">
            <a:extLst>
              <a:ext uri="{FF2B5EF4-FFF2-40B4-BE49-F238E27FC236}">
                <a16:creationId xmlns:a16="http://schemas.microsoft.com/office/drawing/2014/main" id="{307491F3-40F8-49B6-A0F7-73FFC36987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0E5774-D980-42BF-9BF2-3B6793FCCE93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761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68471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 -</a:t>
            </a:r>
            <a:r>
              <a:rPr lang="en-US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Gliederung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23">
            <a:extLst>
              <a:ext uri="{FF2B5EF4-FFF2-40B4-BE49-F238E27FC236}">
                <a16:creationId xmlns:a16="http://schemas.microsoft.com/office/drawing/2014/main" id="{FB60B936-64D9-4B33-9B40-10FE631A88BA}"/>
              </a:ext>
            </a:extLst>
          </p:cNvPr>
          <p:cNvSpPr/>
          <p:nvPr/>
        </p:nvSpPr>
        <p:spPr>
          <a:xfrm>
            <a:off x="2926977" y="1761865"/>
            <a:ext cx="5562598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1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Geltungsbereich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Zielsetzung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24">
            <a:extLst>
              <a:ext uri="{FF2B5EF4-FFF2-40B4-BE49-F238E27FC236}">
                <a16:creationId xmlns:a16="http://schemas.microsoft.com/office/drawing/2014/main" id="{8B39CCA2-546F-4ED7-ABB2-EEAA8181FC45}"/>
              </a:ext>
            </a:extLst>
          </p:cNvPr>
          <p:cNvSpPr/>
          <p:nvPr/>
        </p:nvSpPr>
        <p:spPr>
          <a:xfrm>
            <a:off x="2926976" y="2419143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2	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Begriffsbestimmungen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25">
            <a:extLst>
              <a:ext uri="{FF2B5EF4-FFF2-40B4-BE49-F238E27FC236}">
                <a16:creationId xmlns:a16="http://schemas.microsoft.com/office/drawing/2014/main" id="{F5DC5190-2337-4E6D-A8DC-4CB9B5E32694}"/>
              </a:ext>
            </a:extLst>
          </p:cNvPr>
          <p:cNvSpPr/>
          <p:nvPr/>
        </p:nvSpPr>
        <p:spPr>
          <a:xfrm>
            <a:off x="2926975" y="3100452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3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Festlegung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maximal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zulässigen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Entnahmen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26">
            <a:extLst>
              <a:ext uri="{FF2B5EF4-FFF2-40B4-BE49-F238E27FC236}">
                <a16:creationId xmlns:a16="http://schemas.microsoft.com/office/drawing/2014/main" id="{7028134F-5009-48FD-A0D0-592792E1811D}"/>
              </a:ext>
            </a:extLst>
          </p:cNvPr>
          <p:cNvSpPr/>
          <p:nvPr/>
        </p:nvSpPr>
        <p:spPr>
          <a:xfrm>
            <a:off x="2926975" y="3784346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4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Voraussetzungen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Jagd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günstigen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EHZ</a:t>
            </a:r>
          </a:p>
        </p:txBody>
      </p:sp>
      <p:sp>
        <p:nvSpPr>
          <p:cNvPr id="24" name="Rounded Rectangle 26">
            <a:extLst>
              <a:ext uri="{FF2B5EF4-FFF2-40B4-BE49-F238E27FC236}">
                <a16:creationId xmlns:a16="http://schemas.microsoft.com/office/drawing/2014/main" id="{0267AC32-08C8-4EE4-90FA-EB61B638938E}"/>
              </a:ext>
            </a:extLst>
          </p:cNvPr>
          <p:cNvSpPr/>
          <p:nvPr/>
        </p:nvSpPr>
        <p:spPr>
          <a:xfrm>
            <a:off x="2926975" y="4410490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5	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Wolfstotfunde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ounded Rectangle 26">
            <a:extLst>
              <a:ext uri="{FF2B5EF4-FFF2-40B4-BE49-F238E27FC236}">
                <a16:creationId xmlns:a16="http://schemas.microsoft.com/office/drawing/2014/main" id="{50CB3A29-DC61-4289-A6C9-E531C2765365}"/>
              </a:ext>
            </a:extLst>
          </p:cNvPr>
          <p:cNvSpPr/>
          <p:nvPr/>
        </p:nvSpPr>
        <p:spPr>
          <a:xfrm>
            <a:off x="2926975" y="5067277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6 	Evaluation</a:t>
            </a:r>
          </a:p>
        </p:txBody>
      </p:sp>
      <p:sp>
        <p:nvSpPr>
          <p:cNvPr id="31" name="Rounded Rectangle 26">
            <a:extLst>
              <a:ext uri="{FF2B5EF4-FFF2-40B4-BE49-F238E27FC236}">
                <a16:creationId xmlns:a16="http://schemas.microsoft.com/office/drawing/2014/main" id="{B2D7992F-C5B8-4739-AD98-B7FFD57C14D8}"/>
              </a:ext>
            </a:extLst>
          </p:cNvPr>
          <p:cNvSpPr/>
          <p:nvPr/>
        </p:nvSpPr>
        <p:spPr>
          <a:xfrm>
            <a:off x="2926975" y="5724064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7 	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Bekanntgabe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97B54013-EA1D-9C5E-F90F-A9AFB78CA776}"/>
              </a:ext>
            </a:extLst>
          </p:cNvPr>
          <p:cNvSpPr/>
          <p:nvPr/>
        </p:nvSpPr>
        <p:spPr>
          <a:xfrm>
            <a:off x="2718547" y="3684000"/>
            <a:ext cx="6069106" cy="58752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F0E231-6D76-909E-6E4A-7196F51E5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Datumsplatzhalter 2">
            <a:extLst>
              <a:ext uri="{FF2B5EF4-FFF2-40B4-BE49-F238E27FC236}">
                <a16:creationId xmlns:a16="http://schemas.microsoft.com/office/drawing/2014/main" id="{EE67ECFE-ABCD-48AC-8C3C-F1C0B7EB28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5B1C62F-3A02-4DD6-B6ED-0E6D880C8019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815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 § 4 - Voraussetzungen für die Jagd im günstigen EHZ </a:t>
            </a:r>
            <a:b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Oval 17">
            <a:extLst>
              <a:ext uri="{FF2B5EF4-FFF2-40B4-BE49-F238E27FC236}">
                <a16:creationId xmlns:a16="http://schemas.microsoft.com/office/drawing/2014/main" id="{B0738B48-CFFE-45D6-B1A0-0AAF05736E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3903" y="427002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Abs. 3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Oval 18">
            <a:extLst>
              <a:ext uri="{FF2B5EF4-FFF2-40B4-BE49-F238E27FC236}">
                <a16:creationId xmlns:a16="http://schemas.microsoft.com/office/drawing/2014/main" id="{F76F2544-1E6A-43DC-A696-3D30CCBAD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693" y="427002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Abs. 2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Oval 16">
            <a:extLst>
              <a:ext uri="{FF2B5EF4-FFF2-40B4-BE49-F238E27FC236}">
                <a16:creationId xmlns:a16="http://schemas.microsoft.com/office/drawing/2014/main" id="{C0B13B6A-5245-42B2-9AD4-3503812A9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1923" y="427002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Abs. 4 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Oval 14">
            <a:extLst>
              <a:ext uri="{FF2B5EF4-FFF2-40B4-BE49-F238E27FC236}">
                <a16:creationId xmlns:a16="http://schemas.microsoft.com/office/drawing/2014/main" id="{D2E09157-CE50-4F4E-8FC7-590B0A6D0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807" y="429090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Abs. 1</a:t>
            </a:r>
          </a:p>
        </p:txBody>
      </p:sp>
      <p:sp>
        <p:nvSpPr>
          <p:cNvPr id="157" name="Oval 10">
            <a:extLst>
              <a:ext uri="{FF2B5EF4-FFF2-40B4-BE49-F238E27FC236}">
                <a16:creationId xmlns:a16="http://schemas.microsoft.com/office/drawing/2014/main" id="{97203561-1FD6-42A1-8EFC-5519FFAF3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8807" y="422237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Abs. 5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Freeform 97">
            <a:extLst>
              <a:ext uri="{FF2B5EF4-FFF2-40B4-BE49-F238E27FC236}">
                <a16:creationId xmlns:a16="http://schemas.microsoft.com/office/drawing/2014/main" id="{13CE6878-55C2-4E05-AF83-49807F5A524B}"/>
              </a:ext>
            </a:extLst>
          </p:cNvPr>
          <p:cNvSpPr/>
          <p:nvPr/>
        </p:nvSpPr>
        <p:spPr>
          <a:xfrm>
            <a:off x="2744000" y="2981333"/>
            <a:ext cx="1980000" cy="1197831"/>
          </a:xfrm>
          <a:custGeom>
            <a:avLst/>
            <a:gdLst>
              <a:gd name="connsiteX0" fmla="*/ 0 w 1523552"/>
              <a:gd name="connsiteY0" fmla="*/ 0 h 1373864"/>
              <a:gd name="connsiteX1" fmla="*/ 1523552 w 1523552"/>
              <a:gd name="connsiteY1" fmla="*/ 0 h 1373864"/>
              <a:gd name="connsiteX2" fmla="*/ 1523552 w 1523552"/>
              <a:gd name="connsiteY2" fmla="*/ 750975 h 1373864"/>
              <a:gd name="connsiteX3" fmla="*/ 885310 w 1523552"/>
              <a:gd name="connsiteY3" fmla="*/ 750975 h 1373864"/>
              <a:gd name="connsiteX4" fmla="*/ 761777 w 1523552"/>
              <a:gd name="connsiteY4" fmla="*/ 1373864 h 1373864"/>
              <a:gd name="connsiteX5" fmla="*/ 638245 w 1523552"/>
              <a:gd name="connsiteY5" fmla="*/ 750975 h 1373864"/>
              <a:gd name="connsiteX6" fmla="*/ 0 w 1523552"/>
              <a:gd name="connsiteY6" fmla="*/ 750975 h 1373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4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4"/>
                </a:lnTo>
                <a:lnTo>
                  <a:pt x="638245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6"/>
          </a:solidFill>
          <a:ln w="57150">
            <a:solidFill>
              <a:schemeClr val="tx1"/>
            </a:solidFill>
          </a:ln>
        </p:spPr>
        <p:txBody>
          <a:bodyPr wrap="square" tIns="68580" bIns="54864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Interventionsgebiet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Freeform 99">
            <a:extLst>
              <a:ext uri="{FF2B5EF4-FFF2-40B4-BE49-F238E27FC236}">
                <a16:creationId xmlns:a16="http://schemas.microsoft.com/office/drawing/2014/main" id="{58E9600F-1A95-4449-BF25-FC7EA49CB16E}"/>
              </a:ext>
            </a:extLst>
          </p:cNvPr>
          <p:cNvSpPr/>
          <p:nvPr/>
        </p:nvSpPr>
        <p:spPr>
          <a:xfrm>
            <a:off x="5106000" y="2997888"/>
            <a:ext cx="1980000" cy="1114315"/>
          </a:xfrm>
          <a:custGeom>
            <a:avLst/>
            <a:gdLst>
              <a:gd name="connsiteX0" fmla="*/ 0 w 1523552"/>
              <a:gd name="connsiteY0" fmla="*/ 0 h 1373864"/>
              <a:gd name="connsiteX1" fmla="*/ 1523552 w 1523552"/>
              <a:gd name="connsiteY1" fmla="*/ 0 h 1373864"/>
              <a:gd name="connsiteX2" fmla="*/ 1523552 w 1523552"/>
              <a:gd name="connsiteY2" fmla="*/ 750975 h 1373864"/>
              <a:gd name="connsiteX3" fmla="*/ 885310 w 1523552"/>
              <a:gd name="connsiteY3" fmla="*/ 750975 h 1373864"/>
              <a:gd name="connsiteX4" fmla="*/ 761777 w 1523552"/>
              <a:gd name="connsiteY4" fmla="*/ 1373864 h 1373864"/>
              <a:gd name="connsiteX5" fmla="*/ 638245 w 1523552"/>
              <a:gd name="connsiteY5" fmla="*/ 750975 h 1373864"/>
              <a:gd name="connsiteX6" fmla="*/ 0 w 1523552"/>
              <a:gd name="connsiteY6" fmla="*/ 750975 h 1373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4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4"/>
                </a:lnTo>
                <a:lnTo>
                  <a:pt x="638245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2"/>
          </a:solidFill>
          <a:ln w="6350">
            <a:solidFill>
              <a:schemeClr val="accent3"/>
            </a:solidFill>
          </a:ln>
        </p:spPr>
        <p:txBody>
          <a:bodyPr wrap="square" tIns="68580" bIns="54864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Nachtsichtvorsatz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95000"/>
              </a:lnSpc>
            </a:pP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-</a:t>
            </a: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aufsatz</a:t>
            </a:r>
            <a:endParaRPr lang="en-US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Freeform 100">
            <a:extLst>
              <a:ext uri="{FF2B5EF4-FFF2-40B4-BE49-F238E27FC236}">
                <a16:creationId xmlns:a16="http://schemas.microsoft.com/office/drawing/2014/main" id="{B0864E8C-A75E-4229-A5EF-CA812E5F3D59}"/>
              </a:ext>
            </a:extLst>
          </p:cNvPr>
          <p:cNvSpPr/>
          <p:nvPr/>
        </p:nvSpPr>
        <p:spPr>
          <a:xfrm>
            <a:off x="7468000" y="2997888"/>
            <a:ext cx="1980000" cy="1137086"/>
          </a:xfrm>
          <a:custGeom>
            <a:avLst/>
            <a:gdLst>
              <a:gd name="connsiteX0" fmla="*/ 0 w 1523552"/>
              <a:gd name="connsiteY0" fmla="*/ 0 h 1373865"/>
              <a:gd name="connsiteX1" fmla="*/ 1523552 w 1523552"/>
              <a:gd name="connsiteY1" fmla="*/ 0 h 1373865"/>
              <a:gd name="connsiteX2" fmla="*/ 1523552 w 1523552"/>
              <a:gd name="connsiteY2" fmla="*/ 750975 h 1373865"/>
              <a:gd name="connsiteX3" fmla="*/ 885310 w 1523552"/>
              <a:gd name="connsiteY3" fmla="*/ 750975 h 1373865"/>
              <a:gd name="connsiteX4" fmla="*/ 761777 w 1523552"/>
              <a:gd name="connsiteY4" fmla="*/ 1373865 h 1373865"/>
              <a:gd name="connsiteX5" fmla="*/ 638245 w 1523552"/>
              <a:gd name="connsiteY5" fmla="*/ 750975 h 1373865"/>
              <a:gd name="connsiteX6" fmla="*/ 0 w 1523552"/>
              <a:gd name="connsiteY6" fmla="*/ 750975 h 137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5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5"/>
                </a:lnTo>
                <a:lnTo>
                  <a:pt x="638245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2"/>
          </a:solidFill>
          <a:ln w="6350">
            <a:solidFill>
              <a:schemeClr val="accent4"/>
            </a:solidFill>
          </a:ln>
        </p:spPr>
        <p:txBody>
          <a:bodyPr wrap="square" tIns="68580" bIns="54864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Anordnungen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95000"/>
              </a:lnSpc>
            </a:pP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22d IV 1 Nr. 1 und 2</a:t>
            </a:r>
          </a:p>
        </p:txBody>
      </p:sp>
      <p:sp>
        <p:nvSpPr>
          <p:cNvPr id="169" name="Freeform 102">
            <a:extLst>
              <a:ext uri="{FF2B5EF4-FFF2-40B4-BE49-F238E27FC236}">
                <a16:creationId xmlns:a16="http://schemas.microsoft.com/office/drawing/2014/main" id="{68740ED0-23B9-4A41-B623-54517FD83EDE}"/>
              </a:ext>
            </a:extLst>
          </p:cNvPr>
          <p:cNvSpPr/>
          <p:nvPr/>
        </p:nvSpPr>
        <p:spPr>
          <a:xfrm>
            <a:off x="9830000" y="2997888"/>
            <a:ext cx="1980000" cy="1181276"/>
          </a:xfrm>
          <a:custGeom>
            <a:avLst/>
            <a:gdLst>
              <a:gd name="connsiteX0" fmla="*/ 0 w 1523552"/>
              <a:gd name="connsiteY0" fmla="*/ 0 h 1373865"/>
              <a:gd name="connsiteX1" fmla="*/ 1523552 w 1523552"/>
              <a:gd name="connsiteY1" fmla="*/ 0 h 1373865"/>
              <a:gd name="connsiteX2" fmla="*/ 1523552 w 1523552"/>
              <a:gd name="connsiteY2" fmla="*/ 750975 h 1373865"/>
              <a:gd name="connsiteX3" fmla="*/ 885310 w 1523552"/>
              <a:gd name="connsiteY3" fmla="*/ 750975 h 1373865"/>
              <a:gd name="connsiteX4" fmla="*/ 761777 w 1523552"/>
              <a:gd name="connsiteY4" fmla="*/ 1373865 h 1373865"/>
              <a:gd name="connsiteX5" fmla="*/ 638244 w 1523552"/>
              <a:gd name="connsiteY5" fmla="*/ 750975 h 1373865"/>
              <a:gd name="connsiteX6" fmla="*/ 0 w 1523552"/>
              <a:gd name="connsiteY6" fmla="*/ 750975 h 137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5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5"/>
                </a:lnTo>
                <a:lnTo>
                  <a:pt x="638244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2"/>
          </a:solidFill>
          <a:ln w="6350">
            <a:noFill/>
          </a:ln>
        </p:spPr>
        <p:txBody>
          <a:bodyPr wrap="square" tIns="68580" bIns="54864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35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Genehmigungen</a:t>
            </a:r>
            <a:r>
              <a:rPr lang="en-US" sz="13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en-US" sz="13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95000"/>
              </a:lnSpc>
            </a:pPr>
            <a:r>
              <a:rPr lang="en-US" sz="13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22d III 1 u. 2 </a:t>
            </a:r>
            <a:r>
              <a:rPr lang="en-US" sz="135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BJagdG</a:t>
            </a:r>
            <a:endParaRPr lang="en-US" sz="13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Freeform 97">
            <a:extLst>
              <a:ext uri="{FF2B5EF4-FFF2-40B4-BE49-F238E27FC236}">
                <a16:creationId xmlns:a16="http://schemas.microsoft.com/office/drawing/2014/main" id="{125EE85E-B60E-4D10-98EB-EE9D6D28BE03}"/>
              </a:ext>
            </a:extLst>
          </p:cNvPr>
          <p:cNvSpPr/>
          <p:nvPr/>
        </p:nvSpPr>
        <p:spPr>
          <a:xfrm>
            <a:off x="382000" y="2981333"/>
            <a:ext cx="1980000" cy="1197831"/>
          </a:xfrm>
          <a:custGeom>
            <a:avLst/>
            <a:gdLst>
              <a:gd name="connsiteX0" fmla="*/ 0 w 1523552"/>
              <a:gd name="connsiteY0" fmla="*/ 0 h 1373864"/>
              <a:gd name="connsiteX1" fmla="*/ 1523552 w 1523552"/>
              <a:gd name="connsiteY1" fmla="*/ 0 h 1373864"/>
              <a:gd name="connsiteX2" fmla="*/ 1523552 w 1523552"/>
              <a:gd name="connsiteY2" fmla="*/ 750975 h 1373864"/>
              <a:gd name="connsiteX3" fmla="*/ 885310 w 1523552"/>
              <a:gd name="connsiteY3" fmla="*/ 750975 h 1373864"/>
              <a:gd name="connsiteX4" fmla="*/ 761777 w 1523552"/>
              <a:gd name="connsiteY4" fmla="*/ 1373864 h 1373864"/>
              <a:gd name="connsiteX5" fmla="*/ 638245 w 1523552"/>
              <a:gd name="connsiteY5" fmla="*/ 750975 h 1373864"/>
              <a:gd name="connsiteX6" fmla="*/ 0 w 1523552"/>
              <a:gd name="connsiteY6" fmla="*/ 750975 h 1373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4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4"/>
                </a:lnTo>
                <a:lnTo>
                  <a:pt x="638245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6"/>
          </a:solidFill>
          <a:ln w="57150">
            <a:solidFill>
              <a:schemeClr val="tx1"/>
            </a:solidFill>
          </a:ln>
        </p:spPr>
        <p:txBody>
          <a:bodyPr wrap="square" tIns="68580" bIns="54864" anchor="t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Schnellabschuss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>
              <a:lnSpc>
                <a:spcPct val="95000"/>
              </a:lnSpc>
            </a:pPr>
            <a:r>
              <a:rPr lang="en-US" sz="1500" dirty="0" err="1">
                <a:solidFill>
                  <a:schemeClr val="bg1"/>
                </a:solidFill>
              </a:rPr>
              <a:t>verfahren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29" name="Foliennummernplatzhalter 128">
            <a:extLst>
              <a:ext uri="{FF2B5EF4-FFF2-40B4-BE49-F238E27FC236}">
                <a16:creationId xmlns:a16="http://schemas.microsoft.com/office/drawing/2014/main" id="{3E327CD4-B3B8-F271-7F7E-B8BC87A2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Datumsplatzhalter 2">
            <a:extLst>
              <a:ext uri="{FF2B5EF4-FFF2-40B4-BE49-F238E27FC236}">
                <a16:creationId xmlns:a16="http://schemas.microsoft.com/office/drawing/2014/main" id="{9CA7D6B7-3C8E-41A9-B587-EC1410647D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08D9742-0339-436B-BD7B-015AEAC926A5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808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 § 4 - Voraussetzungen für die Jagd im günstigen EHZ </a:t>
            </a:r>
            <a:b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Oval 17">
            <a:extLst>
              <a:ext uri="{FF2B5EF4-FFF2-40B4-BE49-F238E27FC236}">
                <a16:creationId xmlns:a16="http://schemas.microsoft.com/office/drawing/2014/main" id="{B0738B48-CFFE-45D6-B1A0-0AAF05736E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3903" y="427002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Abs. 3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Oval 18">
            <a:extLst>
              <a:ext uri="{FF2B5EF4-FFF2-40B4-BE49-F238E27FC236}">
                <a16:creationId xmlns:a16="http://schemas.microsoft.com/office/drawing/2014/main" id="{F76F2544-1E6A-43DC-A696-3D30CCBAD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693" y="427002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Abs. 2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Oval 16">
            <a:extLst>
              <a:ext uri="{FF2B5EF4-FFF2-40B4-BE49-F238E27FC236}">
                <a16:creationId xmlns:a16="http://schemas.microsoft.com/office/drawing/2014/main" id="{C0B13B6A-5245-42B2-9AD4-3503812A9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1923" y="427002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Abs. 4 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Oval 14">
            <a:extLst>
              <a:ext uri="{FF2B5EF4-FFF2-40B4-BE49-F238E27FC236}">
                <a16:creationId xmlns:a16="http://schemas.microsoft.com/office/drawing/2014/main" id="{D2E09157-CE50-4F4E-8FC7-590B0A6D0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807" y="429090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Abs. 1</a:t>
            </a:r>
          </a:p>
        </p:txBody>
      </p:sp>
      <p:sp>
        <p:nvSpPr>
          <p:cNvPr id="157" name="Oval 10">
            <a:extLst>
              <a:ext uri="{FF2B5EF4-FFF2-40B4-BE49-F238E27FC236}">
                <a16:creationId xmlns:a16="http://schemas.microsoft.com/office/drawing/2014/main" id="{97203561-1FD6-42A1-8EFC-5519FFAF3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8807" y="422237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Abs. 5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Freeform 97">
            <a:extLst>
              <a:ext uri="{FF2B5EF4-FFF2-40B4-BE49-F238E27FC236}">
                <a16:creationId xmlns:a16="http://schemas.microsoft.com/office/drawing/2014/main" id="{13CE6878-55C2-4E05-AF83-49807F5A524B}"/>
              </a:ext>
            </a:extLst>
          </p:cNvPr>
          <p:cNvSpPr/>
          <p:nvPr/>
        </p:nvSpPr>
        <p:spPr>
          <a:xfrm>
            <a:off x="2744000" y="2981333"/>
            <a:ext cx="1980000" cy="1197831"/>
          </a:xfrm>
          <a:custGeom>
            <a:avLst/>
            <a:gdLst>
              <a:gd name="connsiteX0" fmla="*/ 0 w 1523552"/>
              <a:gd name="connsiteY0" fmla="*/ 0 h 1373864"/>
              <a:gd name="connsiteX1" fmla="*/ 1523552 w 1523552"/>
              <a:gd name="connsiteY1" fmla="*/ 0 h 1373864"/>
              <a:gd name="connsiteX2" fmla="*/ 1523552 w 1523552"/>
              <a:gd name="connsiteY2" fmla="*/ 750975 h 1373864"/>
              <a:gd name="connsiteX3" fmla="*/ 885310 w 1523552"/>
              <a:gd name="connsiteY3" fmla="*/ 750975 h 1373864"/>
              <a:gd name="connsiteX4" fmla="*/ 761777 w 1523552"/>
              <a:gd name="connsiteY4" fmla="*/ 1373864 h 1373864"/>
              <a:gd name="connsiteX5" fmla="*/ 638245 w 1523552"/>
              <a:gd name="connsiteY5" fmla="*/ 750975 h 1373864"/>
              <a:gd name="connsiteX6" fmla="*/ 0 w 1523552"/>
              <a:gd name="connsiteY6" fmla="*/ 750975 h 1373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4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4"/>
                </a:lnTo>
                <a:lnTo>
                  <a:pt x="638245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2"/>
          </a:solidFill>
          <a:ln w="6350">
            <a:solidFill>
              <a:schemeClr val="accent2"/>
            </a:solidFill>
          </a:ln>
        </p:spPr>
        <p:txBody>
          <a:bodyPr wrap="square" tIns="68580" bIns="54864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Interventionsgebiet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Freeform 99">
            <a:extLst>
              <a:ext uri="{FF2B5EF4-FFF2-40B4-BE49-F238E27FC236}">
                <a16:creationId xmlns:a16="http://schemas.microsoft.com/office/drawing/2014/main" id="{58E9600F-1A95-4449-BF25-FC7EA49CB16E}"/>
              </a:ext>
            </a:extLst>
          </p:cNvPr>
          <p:cNvSpPr/>
          <p:nvPr/>
        </p:nvSpPr>
        <p:spPr>
          <a:xfrm>
            <a:off x="5106000" y="2997888"/>
            <a:ext cx="1980000" cy="1114315"/>
          </a:xfrm>
          <a:custGeom>
            <a:avLst/>
            <a:gdLst>
              <a:gd name="connsiteX0" fmla="*/ 0 w 1523552"/>
              <a:gd name="connsiteY0" fmla="*/ 0 h 1373864"/>
              <a:gd name="connsiteX1" fmla="*/ 1523552 w 1523552"/>
              <a:gd name="connsiteY1" fmla="*/ 0 h 1373864"/>
              <a:gd name="connsiteX2" fmla="*/ 1523552 w 1523552"/>
              <a:gd name="connsiteY2" fmla="*/ 750975 h 1373864"/>
              <a:gd name="connsiteX3" fmla="*/ 885310 w 1523552"/>
              <a:gd name="connsiteY3" fmla="*/ 750975 h 1373864"/>
              <a:gd name="connsiteX4" fmla="*/ 761777 w 1523552"/>
              <a:gd name="connsiteY4" fmla="*/ 1373864 h 1373864"/>
              <a:gd name="connsiteX5" fmla="*/ 638245 w 1523552"/>
              <a:gd name="connsiteY5" fmla="*/ 750975 h 1373864"/>
              <a:gd name="connsiteX6" fmla="*/ 0 w 1523552"/>
              <a:gd name="connsiteY6" fmla="*/ 750975 h 1373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4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4"/>
                </a:lnTo>
                <a:lnTo>
                  <a:pt x="638245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2"/>
          </a:solidFill>
          <a:ln w="6350">
            <a:solidFill>
              <a:schemeClr val="accent3"/>
            </a:solidFill>
          </a:ln>
        </p:spPr>
        <p:txBody>
          <a:bodyPr wrap="square" tIns="68580" bIns="54864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Nachtsichtvorsatz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95000"/>
              </a:lnSpc>
            </a:pP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-</a:t>
            </a: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aufsatz</a:t>
            </a:r>
            <a:endParaRPr lang="en-US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Freeform 100">
            <a:extLst>
              <a:ext uri="{FF2B5EF4-FFF2-40B4-BE49-F238E27FC236}">
                <a16:creationId xmlns:a16="http://schemas.microsoft.com/office/drawing/2014/main" id="{B0864E8C-A75E-4229-A5EF-CA812E5F3D59}"/>
              </a:ext>
            </a:extLst>
          </p:cNvPr>
          <p:cNvSpPr/>
          <p:nvPr/>
        </p:nvSpPr>
        <p:spPr>
          <a:xfrm>
            <a:off x="7468000" y="2997888"/>
            <a:ext cx="1980000" cy="1137086"/>
          </a:xfrm>
          <a:custGeom>
            <a:avLst/>
            <a:gdLst>
              <a:gd name="connsiteX0" fmla="*/ 0 w 1523552"/>
              <a:gd name="connsiteY0" fmla="*/ 0 h 1373865"/>
              <a:gd name="connsiteX1" fmla="*/ 1523552 w 1523552"/>
              <a:gd name="connsiteY1" fmla="*/ 0 h 1373865"/>
              <a:gd name="connsiteX2" fmla="*/ 1523552 w 1523552"/>
              <a:gd name="connsiteY2" fmla="*/ 750975 h 1373865"/>
              <a:gd name="connsiteX3" fmla="*/ 885310 w 1523552"/>
              <a:gd name="connsiteY3" fmla="*/ 750975 h 1373865"/>
              <a:gd name="connsiteX4" fmla="*/ 761777 w 1523552"/>
              <a:gd name="connsiteY4" fmla="*/ 1373865 h 1373865"/>
              <a:gd name="connsiteX5" fmla="*/ 638245 w 1523552"/>
              <a:gd name="connsiteY5" fmla="*/ 750975 h 1373865"/>
              <a:gd name="connsiteX6" fmla="*/ 0 w 1523552"/>
              <a:gd name="connsiteY6" fmla="*/ 750975 h 137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5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5"/>
                </a:lnTo>
                <a:lnTo>
                  <a:pt x="638245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2"/>
          </a:solidFill>
          <a:ln w="6350">
            <a:solidFill>
              <a:schemeClr val="accent4"/>
            </a:solidFill>
          </a:ln>
        </p:spPr>
        <p:txBody>
          <a:bodyPr wrap="square" tIns="68580" bIns="54864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Anordnungen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95000"/>
              </a:lnSpc>
            </a:pP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22d IV 1 Nr. 1 und 2</a:t>
            </a:r>
          </a:p>
        </p:txBody>
      </p:sp>
      <p:sp>
        <p:nvSpPr>
          <p:cNvPr id="169" name="Freeform 102">
            <a:extLst>
              <a:ext uri="{FF2B5EF4-FFF2-40B4-BE49-F238E27FC236}">
                <a16:creationId xmlns:a16="http://schemas.microsoft.com/office/drawing/2014/main" id="{68740ED0-23B9-4A41-B623-54517FD83EDE}"/>
              </a:ext>
            </a:extLst>
          </p:cNvPr>
          <p:cNvSpPr/>
          <p:nvPr/>
        </p:nvSpPr>
        <p:spPr>
          <a:xfrm>
            <a:off x="9830000" y="2997888"/>
            <a:ext cx="1980000" cy="1181276"/>
          </a:xfrm>
          <a:custGeom>
            <a:avLst/>
            <a:gdLst>
              <a:gd name="connsiteX0" fmla="*/ 0 w 1523552"/>
              <a:gd name="connsiteY0" fmla="*/ 0 h 1373865"/>
              <a:gd name="connsiteX1" fmla="*/ 1523552 w 1523552"/>
              <a:gd name="connsiteY1" fmla="*/ 0 h 1373865"/>
              <a:gd name="connsiteX2" fmla="*/ 1523552 w 1523552"/>
              <a:gd name="connsiteY2" fmla="*/ 750975 h 1373865"/>
              <a:gd name="connsiteX3" fmla="*/ 885310 w 1523552"/>
              <a:gd name="connsiteY3" fmla="*/ 750975 h 1373865"/>
              <a:gd name="connsiteX4" fmla="*/ 761777 w 1523552"/>
              <a:gd name="connsiteY4" fmla="*/ 1373865 h 1373865"/>
              <a:gd name="connsiteX5" fmla="*/ 638244 w 1523552"/>
              <a:gd name="connsiteY5" fmla="*/ 750975 h 1373865"/>
              <a:gd name="connsiteX6" fmla="*/ 0 w 1523552"/>
              <a:gd name="connsiteY6" fmla="*/ 750975 h 137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5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5"/>
                </a:lnTo>
                <a:lnTo>
                  <a:pt x="638244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2"/>
          </a:solidFill>
          <a:ln w="6350">
            <a:noFill/>
          </a:ln>
        </p:spPr>
        <p:txBody>
          <a:bodyPr wrap="square" tIns="68580" bIns="54864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35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Genehmigungen</a:t>
            </a:r>
            <a:r>
              <a:rPr lang="en-US" sz="13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en-US" sz="13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95000"/>
              </a:lnSpc>
            </a:pPr>
            <a:r>
              <a:rPr lang="en-US" sz="13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22d III 1 u. 2 </a:t>
            </a:r>
            <a:r>
              <a:rPr lang="en-US" sz="135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BJagdG</a:t>
            </a:r>
            <a:endParaRPr lang="en-US" sz="13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Freeform 97">
            <a:extLst>
              <a:ext uri="{FF2B5EF4-FFF2-40B4-BE49-F238E27FC236}">
                <a16:creationId xmlns:a16="http://schemas.microsoft.com/office/drawing/2014/main" id="{125EE85E-B60E-4D10-98EB-EE9D6D28BE03}"/>
              </a:ext>
            </a:extLst>
          </p:cNvPr>
          <p:cNvSpPr/>
          <p:nvPr/>
        </p:nvSpPr>
        <p:spPr>
          <a:xfrm>
            <a:off x="382000" y="2981333"/>
            <a:ext cx="1980000" cy="1197831"/>
          </a:xfrm>
          <a:custGeom>
            <a:avLst/>
            <a:gdLst>
              <a:gd name="connsiteX0" fmla="*/ 0 w 1523552"/>
              <a:gd name="connsiteY0" fmla="*/ 0 h 1373864"/>
              <a:gd name="connsiteX1" fmla="*/ 1523552 w 1523552"/>
              <a:gd name="connsiteY1" fmla="*/ 0 h 1373864"/>
              <a:gd name="connsiteX2" fmla="*/ 1523552 w 1523552"/>
              <a:gd name="connsiteY2" fmla="*/ 750975 h 1373864"/>
              <a:gd name="connsiteX3" fmla="*/ 885310 w 1523552"/>
              <a:gd name="connsiteY3" fmla="*/ 750975 h 1373864"/>
              <a:gd name="connsiteX4" fmla="*/ 761777 w 1523552"/>
              <a:gd name="connsiteY4" fmla="*/ 1373864 h 1373864"/>
              <a:gd name="connsiteX5" fmla="*/ 638245 w 1523552"/>
              <a:gd name="connsiteY5" fmla="*/ 750975 h 1373864"/>
              <a:gd name="connsiteX6" fmla="*/ 0 w 1523552"/>
              <a:gd name="connsiteY6" fmla="*/ 750975 h 1373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4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4"/>
                </a:lnTo>
                <a:lnTo>
                  <a:pt x="638245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6"/>
          </a:solidFill>
          <a:ln w="57150">
            <a:solidFill>
              <a:schemeClr val="accent6">
                <a:lumMod val="50000"/>
              </a:schemeClr>
            </a:solidFill>
          </a:ln>
        </p:spPr>
        <p:txBody>
          <a:bodyPr wrap="square" tIns="68580" bIns="54864" anchor="t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Schnellabschuss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>
              <a:lnSpc>
                <a:spcPct val="95000"/>
              </a:lnSpc>
            </a:pPr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verfahren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Foliennummernplatzhalter 128">
            <a:extLst>
              <a:ext uri="{FF2B5EF4-FFF2-40B4-BE49-F238E27FC236}">
                <a16:creationId xmlns:a16="http://schemas.microsoft.com/office/drawing/2014/main" id="{3E327CD4-B3B8-F271-7F7E-B8BC87A2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Datumsplatzhalter 2">
            <a:extLst>
              <a:ext uri="{FF2B5EF4-FFF2-40B4-BE49-F238E27FC236}">
                <a16:creationId xmlns:a16="http://schemas.microsoft.com/office/drawing/2014/main" id="{9CA7D6B7-3C8E-41A9-B587-EC1410647D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08D9742-0339-436B-BD7B-015AEAC926A5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248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355186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Schnellabschussverfahren 1/3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ADFC6FA4-6445-4A92-871D-2AF24DB8891F}"/>
              </a:ext>
            </a:extLst>
          </p:cNvPr>
          <p:cNvSpPr>
            <a:spLocks/>
          </p:cNvSpPr>
          <p:nvPr/>
        </p:nvSpPr>
        <p:spPr bwMode="auto">
          <a:xfrm>
            <a:off x="1440196" y="2772656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60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4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1" y="24"/>
                  <a:pt x="155" y="80"/>
                  <a:pt x="151" y="149"/>
                </a:cubicBezTo>
                <a:cubicBezTo>
                  <a:pt x="147" y="218"/>
                  <a:pt x="193" y="279"/>
                  <a:pt x="260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2" y="292"/>
                  <a:pt x="131" y="225"/>
                  <a:pt x="135" y="148"/>
                </a:cubicBezTo>
                <a:cubicBezTo>
                  <a:pt x="140" y="71"/>
                  <a:pt x="202" y="8"/>
                  <a:pt x="279" y="3"/>
                </a:cubicBezTo>
                <a:cubicBezTo>
                  <a:pt x="323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4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20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A9522880-EF7F-45C0-8D7A-ABF73E5C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7374" y="2858054"/>
            <a:ext cx="669108" cy="67370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B44FD92E-3FE0-41D5-9DED-09AC30F7A0FB}"/>
              </a:ext>
            </a:extLst>
          </p:cNvPr>
          <p:cNvSpPr>
            <a:spLocks/>
          </p:cNvSpPr>
          <p:nvPr/>
        </p:nvSpPr>
        <p:spPr bwMode="auto">
          <a:xfrm>
            <a:off x="3021286" y="3722759"/>
            <a:ext cx="1560231" cy="1002873"/>
          </a:xfrm>
          <a:custGeom>
            <a:avLst/>
            <a:gdLst>
              <a:gd name="T0" fmla="*/ 0 w 580"/>
              <a:gd name="T1" fmla="*/ 0 h 369"/>
              <a:gd name="T2" fmla="*/ 254 w 580"/>
              <a:gd name="T3" fmla="*/ 0 h 369"/>
              <a:gd name="T4" fmla="*/ 282 w 580"/>
              <a:gd name="T5" fmla="*/ 28 h 369"/>
              <a:gd name="T6" fmla="*/ 282 w 580"/>
              <a:gd name="T7" fmla="*/ 48 h 369"/>
              <a:gd name="T8" fmla="*/ 260 w 580"/>
              <a:gd name="T9" fmla="*/ 76 h 369"/>
              <a:gd name="T10" fmla="*/ 151 w 580"/>
              <a:gd name="T11" fmla="*/ 211 h 369"/>
              <a:gd name="T12" fmla="*/ 195 w 580"/>
              <a:gd name="T13" fmla="*/ 313 h 369"/>
              <a:gd name="T14" fmla="*/ 300 w 580"/>
              <a:gd name="T15" fmla="*/ 350 h 369"/>
              <a:gd name="T16" fmla="*/ 429 w 580"/>
              <a:gd name="T17" fmla="*/ 220 h 369"/>
              <a:gd name="T18" fmla="*/ 320 w 580"/>
              <a:gd name="T19" fmla="*/ 76 h 369"/>
              <a:gd name="T20" fmla="*/ 298 w 580"/>
              <a:gd name="T21" fmla="*/ 48 h 369"/>
              <a:gd name="T22" fmla="*/ 298 w 580"/>
              <a:gd name="T23" fmla="*/ 28 h 369"/>
              <a:gd name="T24" fmla="*/ 326 w 580"/>
              <a:gd name="T25" fmla="*/ 0 h 369"/>
              <a:gd name="T26" fmla="*/ 580 w 580"/>
              <a:gd name="T27" fmla="*/ 0 h 369"/>
              <a:gd name="T28" fmla="*/ 580 w 580"/>
              <a:gd name="T29" fmla="*/ 16 h 369"/>
              <a:gd name="T30" fmla="*/ 326 w 580"/>
              <a:gd name="T31" fmla="*/ 16 h 369"/>
              <a:gd name="T32" fmla="*/ 314 w 580"/>
              <a:gd name="T33" fmla="*/ 28 h 369"/>
              <a:gd name="T34" fmla="*/ 314 w 580"/>
              <a:gd name="T35" fmla="*/ 48 h 369"/>
              <a:gd name="T36" fmla="*/ 324 w 580"/>
              <a:gd name="T37" fmla="*/ 60 h 369"/>
              <a:gd name="T38" fmla="*/ 445 w 580"/>
              <a:gd name="T39" fmla="*/ 221 h 369"/>
              <a:gd name="T40" fmla="*/ 301 w 580"/>
              <a:gd name="T41" fmla="*/ 366 h 369"/>
              <a:gd name="T42" fmla="*/ 184 w 580"/>
              <a:gd name="T43" fmla="*/ 325 h 369"/>
              <a:gd name="T44" fmla="*/ 135 w 580"/>
              <a:gd name="T45" fmla="*/ 211 h 369"/>
              <a:gd name="T46" fmla="*/ 256 w 580"/>
              <a:gd name="T47" fmla="*/ 60 h 369"/>
              <a:gd name="T48" fmla="*/ 266 w 580"/>
              <a:gd name="T49" fmla="*/ 48 h 369"/>
              <a:gd name="T50" fmla="*/ 266 w 580"/>
              <a:gd name="T51" fmla="*/ 28 h 369"/>
              <a:gd name="T52" fmla="*/ 254 w 580"/>
              <a:gd name="T53" fmla="*/ 16 h 369"/>
              <a:gd name="T54" fmla="*/ 0 w 580"/>
              <a:gd name="T55" fmla="*/ 16 h 369"/>
              <a:gd name="T56" fmla="*/ 0 w 580"/>
              <a:gd name="T5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0" y="0"/>
                </a:moveTo>
                <a:cubicBezTo>
                  <a:pt x="254" y="0"/>
                  <a:pt x="254" y="0"/>
                  <a:pt x="254" y="0"/>
                </a:cubicBezTo>
                <a:cubicBezTo>
                  <a:pt x="269" y="0"/>
                  <a:pt x="282" y="13"/>
                  <a:pt x="282" y="28"/>
                </a:cubicBezTo>
                <a:cubicBezTo>
                  <a:pt x="282" y="48"/>
                  <a:pt x="282" y="48"/>
                  <a:pt x="282" y="48"/>
                </a:cubicBezTo>
                <a:cubicBezTo>
                  <a:pt x="282" y="61"/>
                  <a:pt x="272" y="73"/>
                  <a:pt x="260" y="76"/>
                </a:cubicBezTo>
                <a:cubicBezTo>
                  <a:pt x="196" y="90"/>
                  <a:pt x="151" y="147"/>
                  <a:pt x="151" y="211"/>
                </a:cubicBezTo>
                <a:cubicBezTo>
                  <a:pt x="151" y="250"/>
                  <a:pt x="167" y="287"/>
                  <a:pt x="195" y="313"/>
                </a:cubicBezTo>
                <a:cubicBezTo>
                  <a:pt x="223" y="340"/>
                  <a:pt x="261" y="353"/>
                  <a:pt x="300" y="350"/>
                </a:cubicBezTo>
                <a:cubicBezTo>
                  <a:pt x="369" y="345"/>
                  <a:pt x="425" y="289"/>
                  <a:pt x="429" y="220"/>
                </a:cubicBezTo>
                <a:cubicBezTo>
                  <a:pt x="433" y="151"/>
                  <a:pt x="387" y="90"/>
                  <a:pt x="320" y="76"/>
                </a:cubicBezTo>
                <a:cubicBezTo>
                  <a:pt x="307" y="73"/>
                  <a:pt x="298" y="61"/>
                  <a:pt x="298" y="48"/>
                </a:cubicBezTo>
                <a:cubicBezTo>
                  <a:pt x="298" y="28"/>
                  <a:pt x="298" y="28"/>
                  <a:pt x="298" y="28"/>
                </a:cubicBezTo>
                <a:cubicBezTo>
                  <a:pt x="298" y="13"/>
                  <a:pt x="310" y="0"/>
                  <a:pt x="326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580" y="16"/>
                  <a:pt x="580" y="16"/>
                  <a:pt x="580" y="16"/>
                </a:cubicBezTo>
                <a:cubicBezTo>
                  <a:pt x="326" y="16"/>
                  <a:pt x="326" y="16"/>
                  <a:pt x="326" y="16"/>
                </a:cubicBezTo>
                <a:cubicBezTo>
                  <a:pt x="319" y="16"/>
                  <a:pt x="314" y="21"/>
                  <a:pt x="314" y="28"/>
                </a:cubicBezTo>
                <a:cubicBezTo>
                  <a:pt x="314" y="48"/>
                  <a:pt x="314" y="48"/>
                  <a:pt x="314" y="48"/>
                </a:cubicBezTo>
                <a:cubicBezTo>
                  <a:pt x="314" y="54"/>
                  <a:pt x="318" y="59"/>
                  <a:pt x="324" y="60"/>
                </a:cubicBezTo>
                <a:cubicBezTo>
                  <a:pt x="398" y="77"/>
                  <a:pt x="449" y="144"/>
                  <a:pt x="445" y="221"/>
                </a:cubicBezTo>
                <a:cubicBezTo>
                  <a:pt x="440" y="298"/>
                  <a:pt x="378" y="361"/>
                  <a:pt x="301" y="366"/>
                </a:cubicBezTo>
                <a:cubicBezTo>
                  <a:pt x="257" y="369"/>
                  <a:pt x="216" y="355"/>
                  <a:pt x="184" y="325"/>
                </a:cubicBezTo>
                <a:cubicBezTo>
                  <a:pt x="153" y="296"/>
                  <a:pt x="135" y="254"/>
                  <a:pt x="135" y="211"/>
                </a:cubicBezTo>
                <a:cubicBezTo>
                  <a:pt x="135" y="139"/>
                  <a:pt x="186" y="76"/>
                  <a:pt x="256" y="60"/>
                </a:cubicBezTo>
                <a:cubicBezTo>
                  <a:pt x="262" y="59"/>
                  <a:pt x="266" y="54"/>
                  <a:pt x="266" y="48"/>
                </a:cubicBezTo>
                <a:cubicBezTo>
                  <a:pt x="266" y="28"/>
                  <a:pt x="266" y="28"/>
                  <a:pt x="266" y="28"/>
                </a:cubicBezTo>
                <a:cubicBezTo>
                  <a:pt x="266" y="21"/>
                  <a:pt x="260" y="16"/>
                  <a:pt x="254" y="16"/>
                </a:cubicBezTo>
                <a:cubicBezTo>
                  <a:pt x="0" y="16"/>
                  <a:pt x="0" y="16"/>
                  <a:pt x="0" y="1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4257910C-FAAE-44D0-B043-9C6D50FE5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847" y="3959682"/>
            <a:ext cx="669108" cy="67370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3FDD27B0-19E4-42FE-B994-8495480259C2}"/>
              </a:ext>
            </a:extLst>
          </p:cNvPr>
          <p:cNvSpPr>
            <a:spLocks/>
          </p:cNvSpPr>
          <p:nvPr/>
        </p:nvSpPr>
        <p:spPr bwMode="auto">
          <a:xfrm>
            <a:off x="5931903" y="2760010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59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3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0" y="24"/>
                  <a:pt x="155" y="80"/>
                  <a:pt x="151" y="149"/>
                </a:cubicBezTo>
                <a:cubicBezTo>
                  <a:pt x="147" y="218"/>
                  <a:pt x="193" y="279"/>
                  <a:pt x="259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1" y="292"/>
                  <a:pt x="130" y="225"/>
                  <a:pt x="135" y="148"/>
                </a:cubicBezTo>
                <a:cubicBezTo>
                  <a:pt x="139" y="71"/>
                  <a:pt x="201" y="8"/>
                  <a:pt x="279" y="3"/>
                </a:cubicBezTo>
                <a:cubicBezTo>
                  <a:pt x="322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3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19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10">
            <a:extLst>
              <a:ext uri="{FF2B5EF4-FFF2-40B4-BE49-F238E27FC236}">
                <a16:creationId xmlns:a16="http://schemas.microsoft.com/office/drawing/2014/main" id="{9A773933-129E-4762-B2FA-AB8431DBF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7464" y="2847920"/>
            <a:ext cx="670639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0CE875DE-C7D1-4E52-ADAD-430116800A8E}"/>
              </a:ext>
            </a:extLst>
          </p:cNvPr>
          <p:cNvSpPr>
            <a:spLocks/>
          </p:cNvSpPr>
          <p:nvPr/>
        </p:nvSpPr>
        <p:spPr bwMode="auto">
          <a:xfrm>
            <a:off x="8777880" y="3722759"/>
            <a:ext cx="1564824" cy="1007636"/>
          </a:xfrm>
          <a:custGeom>
            <a:avLst/>
            <a:gdLst>
              <a:gd name="T0" fmla="*/ 0 w 581"/>
              <a:gd name="T1" fmla="*/ 0 h 369"/>
              <a:gd name="T2" fmla="*/ 254 w 581"/>
              <a:gd name="T3" fmla="*/ 0 h 369"/>
              <a:gd name="T4" fmla="*/ 282 w 581"/>
              <a:gd name="T5" fmla="*/ 28 h 369"/>
              <a:gd name="T6" fmla="*/ 282 w 581"/>
              <a:gd name="T7" fmla="*/ 48 h 369"/>
              <a:gd name="T8" fmla="*/ 260 w 581"/>
              <a:gd name="T9" fmla="*/ 76 h 369"/>
              <a:gd name="T10" fmla="*/ 151 w 581"/>
              <a:gd name="T11" fmla="*/ 211 h 369"/>
              <a:gd name="T12" fmla="*/ 196 w 581"/>
              <a:gd name="T13" fmla="*/ 313 h 369"/>
              <a:gd name="T14" fmla="*/ 300 w 581"/>
              <a:gd name="T15" fmla="*/ 350 h 369"/>
              <a:gd name="T16" fmla="*/ 429 w 581"/>
              <a:gd name="T17" fmla="*/ 220 h 369"/>
              <a:gd name="T18" fmla="*/ 321 w 581"/>
              <a:gd name="T19" fmla="*/ 76 h 369"/>
              <a:gd name="T20" fmla="*/ 299 w 581"/>
              <a:gd name="T21" fmla="*/ 48 h 369"/>
              <a:gd name="T22" fmla="*/ 299 w 581"/>
              <a:gd name="T23" fmla="*/ 28 h 369"/>
              <a:gd name="T24" fmla="*/ 327 w 581"/>
              <a:gd name="T25" fmla="*/ 0 h 369"/>
              <a:gd name="T26" fmla="*/ 581 w 581"/>
              <a:gd name="T27" fmla="*/ 0 h 369"/>
              <a:gd name="T28" fmla="*/ 581 w 581"/>
              <a:gd name="T29" fmla="*/ 16 h 369"/>
              <a:gd name="T30" fmla="*/ 327 w 581"/>
              <a:gd name="T31" fmla="*/ 16 h 369"/>
              <a:gd name="T32" fmla="*/ 315 w 581"/>
              <a:gd name="T33" fmla="*/ 28 h 369"/>
              <a:gd name="T34" fmla="*/ 315 w 581"/>
              <a:gd name="T35" fmla="*/ 48 h 369"/>
              <a:gd name="T36" fmla="*/ 324 w 581"/>
              <a:gd name="T37" fmla="*/ 60 h 369"/>
              <a:gd name="T38" fmla="*/ 445 w 581"/>
              <a:gd name="T39" fmla="*/ 221 h 369"/>
              <a:gd name="T40" fmla="*/ 302 w 581"/>
              <a:gd name="T41" fmla="*/ 366 h 369"/>
              <a:gd name="T42" fmla="*/ 185 w 581"/>
              <a:gd name="T43" fmla="*/ 325 h 369"/>
              <a:gd name="T44" fmla="*/ 135 w 581"/>
              <a:gd name="T45" fmla="*/ 211 h 369"/>
              <a:gd name="T46" fmla="*/ 257 w 581"/>
              <a:gd name="T47" fmla="*/ 60 h 369"/>
              <a:gd name="T48" fmla="*/ 266 w 581"/>
              <a:gd name="T49" fmla="*/ 48 h 369"/>
              <a:gd name="T50" fmla="*/ 266 w 581"/>
              <a:gd name="T51" fmla="*/ 28 h 369"/>
              <a:gd name="T52" fmla="*/ 254 w 581"/>
              <a:gd name="T53" fmla="*/ 16 h 369"/>
              <a:gd name="T54" fmla="*/ 0 w 581"/>
              <a:gd name="T55" fmla="*/ 16 h 369"/>
              <a:gd name="T56" fmla="*/ 0 w 581"/>
              <a:gd name="T5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1" h="369">
                <a:moveTo>
                  <a:pt x="0" y="0"/>
                </a:moveTo>
                <a:cubicBezTo>
                  <a:pt x="254" y="0"/>
                  <a:pt x="254" y="0"/>
                  <a:pt x="254" y="0"/>
                </a:cubicBezTo>
                <a:cubicBezTo>
                  <a:pt x="270" y="0"/>
                  <a:pt x="282" y="13"/>
                  <a:pt x="282" y="28"/>
                </a:cubicBezTo>
                <a:cubicBezTo>
                  <a:pt x="282" y="48"/>
                  <a:pt x="282" y="48"/>
                  <a:pt x="282" y="48"/>
                </a:cubicBezTo>
                <a:cubicBezTo>
                  <a:pt x="282" y="61"/>
                  <a:pt x="273" y="73"/>
                  <a:pt x="260" y="76"/>
                </a:cubicBezTo>
                <a:cubicBezTo>
                  <a:pt x="197" y="90"/>
                  <a:pt x="151" y="147"/>
                  <a:pt x="151" y="211"/>
                </a:cubicBezTo>
                <a:cubicBezTo>
                  <a:pt x="151" y="250"/>
                  <a:pt x="167" y="287"/>
                  <a:pt x="196" y="313"/>
                </a:cubicBezTo>
                <a:cubicBezTo>
                  <a:pt x="224" y="340"/>
                  <a:pt x="261" y="353"/>
                  <a:pt x="300" y="350"/>
                </a:cubicBezTo>
                <a:cubicBezTo>
                  <a:pt x="370" y="345"/>
                  <a:pt x="425" y="289"/>
                  <a:pt x="429" y="220"/>
                </a:cubicBezTo>
                <a:cubicBezTo>
                  <a:pt x="433" y="151"/>
                  <a:pt x="388" y="90"/>
                  <a:pt x="321" y="76"/>
                </a:cubicBezTo>
                <a:cubicBezTo>
                  <a:pt x="308" y="73"/>
                  <a:pt x="299" y="61"/>
                  <a:pt x="299" y="48"/>
                </a:cubicBezTo>
                <a:cubicBezTo>
                  <a:pt x="299" y="28"/>
                  <a:pt x="299" y="28"/>
                  <a:pt x="299" y="28"/>
                </a:cubicBezTo>
                <a:cubicBezTo>
                  <a:pt x="299" y="13"/>
                  <a:pt x="311" y="0"/>
                  <a:pt x="327" y="0"/>
                </a:cubicBezTo>
                <a:cubicBezTo>
                  <a:pt x="581" y="0"/>
                  <a:pt x="581" y="0"/>
                  <a:pt x="581" y="0"/>
                </a:cubicBezTo>
                <a:cubicBezTo>
                  <a:pt x="581" y="16"/>
                  <a:pt x="581" y="16"/>
                  <a:pt x="581" y="16"/>
                </a:cubicBezTo>
                <a:cubicBezTo>
                  <a:pt x="327" y="16"/>
                  <a:pt x="327" y="16"/>
                  <a:pt x="327" y="16"/>
                </a:cubicBezTo>
                <a:cubicBezTo>
                  <a:pt x="320" y="16"/>
                  <a:pt x="315" y="21"/>
                  <a:pt x="315" y="28"/>
                </a:cubicBezTo>
                <a:cubicBezTo>
                  <a:pt x="315" y="48"/>
                  <a:pt x="315" y="48"/>
                  <a:pt x="315" y="48"/>
                </a:cubicBezTo>
                <a:cubicBezTo>
                  <a:pt x="315" y="54"/>
                  <a:pt x="319" y="59"/>
                  <a:pt x="324" y="60"/>
                </a:cubicBezTo>
                <a:cubicBezTo>
                  <a:pt x="399" y="77"/>
                  <a:pt x="450" y="144"/>
                  <a:pt x="445" y="221"/>
                </a:cubicBezTo>
                <a:cubicBezTo>
                  <a:pt x="441" y="298"/>
                  <a:pt x="379" y="361"/>
                  <a:pt x="302" y="366"/>
                </a:cubicBezTo>
                <a:cubicBezTo>
                  <a:pt x="258" y="369"/>
                  <a:pt x="216" y="355"/>
                  <a:pt x="185" y="325"/>
                </a:cubicBezTo>
                <a:cubicBezTo>
                  <a:pt x="153" y="296"/>
                  <a:pt x="135" y="254"/>
                  <a:pt x="135" y="211"/>
                </a:cubicBezTo>
                <a:cubicBezTo>
                  <a:pt x="135" y="139"/>
                  <a:pt x="186" y="76"/>
                  <a:pt x="257" y="60"/>
                </a:cubicBezTo>
                <a:cubicBezTo>
                  <a:pt x="262" y="59"/>
                  <a:pt x="266" y="54"/>
                  <a:pt x="266" y="48"/>
                </a:cubicBezTo>
                <a:cubicBezTo>
                  <a:pt x="266" y="28"/>
                  <a:pt x="266" y="28"/>
                  <a:pt x="266" y="28"/>
                </a:cubicBezTo>
                <a:cubicBezTo>
                  <a:pt x="266" y="21"/>
                  <a:pt x="261" y="16"/>
                  <a:pt x="254" y="16"/>
                </a:cubicBezTo>
                <a:cubicBezTo>
                  <a:pt x="0" y="16"/>
                  <a:pt x="0" y="16"/>
                  <a:pt x="0" y="1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0FA4A272-F1A8-477D-A1A7-DD077CD57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4972" y="3959682"/>
            <a:ext cx="670639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A1179D1C-2585-42F2-B410-88D1C7D37B67}"/>
              </a:ext>
            </a:extLst>
          </p:cNvPr>
          <p:cNvSpPr>
            <a:spLocks/>
          </p:cNvSpPr>
          <p:nvPr/>
        </p:nvSpPr>
        <p:spPr bwMode="auto">
          <a:xfrm>
            <a:off x="10354373" y="2772657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60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4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1" y="24"/>
                  <a:pt x="155" y="80"/>
                  <a:pt x="151" y="149"/>
                </a:cubicBezTo>
                <a:cubicBezTo>
                  <a:pt x="147" y="218"/>
                  <a:pt x="193" y="279"/>
                  <a:pt x="260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2" y="292"/>
                  <a:pt x="131" y="225"/>
                  <a:pt x="135" y="148"/>
                </a:cubicBezTo>
                <a:cubicBezTo>
                  <a:pt x="140" y="71"/>
                  <a:pt x="202" y="8"/>
                  <a:pt x="279" y="3"/>
                </a:cubicBezTo>
                <a:cubicBezTo>
                  <a:pt x="323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4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20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val 12">
            <a:extLst>
              <a:ext uri="{FF2B5EF4-FFF2-40B4-BE49-F238E27FC236}">
                <a16:creationId xmlns:a16="http://schemas.microsoft.com/office/drawing/2014/main" id="{759A0529-FC36-48A8-8D74-115B3AF61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9934" y="2858054"/>
            <a:ext cx="670639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8" name="Rectangle 19">
            <a:extLst>
              <a:ext uri="{FF2B5EF4-FFF2-40B4-BE49-F238E27FC236}">
                <a16:creationId xmlns:a16="http://schemas.microsoft.com/office/drawing/2014/main" id="{CE4D1507-C5C2-4196-93D3-2B9B3C8CF0BC}"/>
              </a:ext>
            </a:extLst>
          </p:cNvPr>
          <p:cNvSpPr/>
          <p:nvPr/>
        </p:nvSpPr>
        <p:spPr>
          <a:xfrm>
            <a:off x="1226033" y="3812797"/>
            <a:ext cx="2145789" cy="830997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Feststellung</a:t>
            </a:r>
            <a:r>
              <a:rPr kumimoji="0" lang="en-US" sz="1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600" b="1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durch</a:t>
            </a:r>
            <a:r>
              <a:rPr kumimoji="0" lang="en-US" sz="1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LWK </a:t>
            </a:r>
            <a:r>
              <a:rPr kumimoji="0" lang="en-US" sz="1600" b="1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Sachverständige</a:t>
            </a:r>
            <a:r>
              <a:rPr kumimoji="0" lang="en-US" sz="1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4C9E6E1F-9E9F-41D1-96BC-9BA5DE817B4E}"/>
              </a:ext>
            </a:extLst>
          </p:cNvPr>
          <p:cNvCxnSpPr>
            <a:cxnSpLocks/>
          </p:cNvCxnSpPr>
          <p:nvPr/>
        </p:nvCxnSpPr>
        <p:spPr>
          <a:xfrm flipH="1">
            <a:off x="5334001" y="1457657"/>
            <a:ext cx="1573" cy="480177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9F4090C2-DBAF-47B2-9FC6-4CAE54948931}"/>
              </a:ext>
            </a:extLst>
          </p:cNvPr>
          <p:cNvCxnSpPr>
            <a:cxnSpLocks/>
          </p:cNvCxnSpPr>
          <p:nvPr/>
        </p:nvCxnSpPr>
        <p:spPr>
          <a:xfrm flipH="1">
            <a:off x="8113093" y="1457657"/>
            <a:ext cx="1573" cy="480177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17">
            <a:extLst>
              <a:ext uri="{FF2B5EF4-FFF2-40B4-BE49-F238E27FC236}">
                <a16:creationId xmlns:a16="http://schemas.microsoft.com/office/drawing/2014/main" id="{5841396B-5AEC-456B-AF6F-E7F57FE641F7}"/>
              </a:ext>
            </a:extLst>
          </p:cNvPr>
          <p:cNvSpPr/>
          <p:nvPr/>
        </p:nvSpPr>
        <p:spPr>
          <a:xfrm>
            <a:off x="1226033" y="4791017"/>
            <a:ext cx="3925728" cy="138499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4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Schaden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kumimoji="0" lang="en-US" sz="14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nicht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wildlebenden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Tier 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hoher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Wahrscheinlichkeit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urch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einen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Wolf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verursacht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Überwindung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zumutbar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ergriffenen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Herdenschutzmaßnahmen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7">
            <a:extLst>
              <a:ext uri="{FF2B5EF4-FFF2-40B4-BE49-F238E27FC236}">
                <a16:creationId xmlns:a16="http://schemas.microsoft.com/office/drawing/2014/main" id="{059EEEAA-ED1A-8C6B-821F-20E85F6A5D7A}"/>
              </a:ext>
            </a:extLst>
          </p:cNvPr>
          <p:cNvSpPr/>
          <p:nvPr/>
        </p:nvSpPr>
        <p:spPr>
          <a:xfrm>
            <a:off x="1226033" y="1636626"/>
            <a:ext cx="2310267" cy="1077218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Tierhalter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meldet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den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Riss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bzw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Schaden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LWK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unter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Hotline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0511/3665-1500</a:t>
            </a:r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B770167F-41EA-F90E-43DB-D5321F87A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Datumsplatzhalter 2">
            <a:extLst>
              <a:ext uri="{FF2B5EF4-FFF2-40B4-BE49-F238E27FC236}">
                <a16:creationId xmlns:a16="http://schemas.microsoft.com/office/drawing/2014/main" id="{8687A10E-B0A0-40E7-A21B-D242345D2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A24E543-61BA-42EC-927E-2D52B5AC226D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478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Schnellabschussverfahren 2/3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ADFC6FA4-6445-4A92-871D-2AF24DB8891F}"/>
              </a:ext>
            </a:extLst>
          </p:cNvPr>
          <p:cNvSpPr>
            <a:spLocks/>
          </p:cNvSpPr>
          <p:nvPr/>
        </p:nvSpPr>
        <p:spPr bwMode="auto">
          <a:xfrm>
            <a:off x="1440196" y="2772656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60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4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1" y="24"/>
                  <a:pt x="155" y="80"/>
                  <a:pt x="151" y="149"/>
                </a:cubicBezTo>
                <a:cubicBezTo>
                  <a:pt x="147" y="218"/>
                  <a:pt x="193" y="279"/>
                  <a:pt x="260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2" y="292"/>
                  <a:pt x="131" y="225"/>
                  <a:pt x="135" y="148"/>
                </a:cubicBezTo>
                <a:cubicBezTo>
                  <a:pt x="140" y="71"/>
                  <a:pt x="202" y="8"/>
                  <a:pt x="279" y="3"/>
                </a:cubicBezTo>
                <a:cubicBezTo>
                  <a:pt x="323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4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20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A9522880-EF7F-45C0-8D7A-ABF73E5C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7374" y="2858054"/>
            <a:ext cx="669108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B44FD92E-3FE0-41D5-9DED-09AC30F7A0FB}"/>
              </a:ext>
            </a:extLst>
          </p:cNvPr>
          <p:cNvSpPr>
            <a:spLocks/>
          </p:cNvSpPr>
          <p:nvPr/>
        </p:nvSpPr>
        <p:spPr bwMode="auto">
          <a:xfrm>
            <a:off x="3021286" y="3722759"/>
            <a:ext cx="1560231" cy="1002873"/>
          </a:xfrm>
          <a:custGeom>
            <a:avLst/>
            <a:gdLst>
              <a:gd name="T0" fmla="*/ 0 w 580"/>
              <a:gd name="T1" fmla="*/ 0 h 369"/>
              <a:gd name="T2" fmla="*/ 254 w 580"/>
              <a:gd name="T3" fmla="*/ 0 h 369"/>
              <a:gd name="T4" fmla="*/ 282 w 580"/>
              <a:gd name="T5" fmla="*/ 28 h 369"/>
              <a:gd name="T6" fmla="*/ 282 w 580"/>
              <a:gd name="T7" fmla="*/ 48 h 369"/>
              <a:gd name="T8" fmla="*/ 260 w 580"/>
              <a:gd name="T9" fmla="*/ 76 h 369"/>
              <a:gd name="T10" fmla="*/ 151 w 580"/>
              <a:gd name="T11" fmla="*/ 211 h 369"/>
              <a:gd name="T12" fmla="*/ 195 w 580"/>
              <a:gd name="T13" fmla="*/ 313 h 369"/>
              <a:gd name="T14" fmla="*/ 300 w 580"/>
              <a:gd name="T15" fmla="*/ 350 h 369"/>
              <a:gd name="T16" fmla="*/ 429 w 580"/>
              <a:gd name="T17" fmla="*/ 220 h 369"/>
              <a:gd name="T18" fmla="*/ 320 w 580"/>
              <a:gd name="T19" fmla="*/ 76 h 369"/>
              <a:gd name="T20" fmla="*/ 298 w 580"/>
              <a:gd name="T21" fmla="*/ 48 h 369"/>
              <a:gd name="T22" fmla="*/ 298 w 580"/>
              <a:gd name="T23" fmla="*/ 28 h 369"/>
              <a:gd name="T24" fmla="*/ 326 w 580"/>
              <a:gd name="T25" fmla="*/ 0 h 369"/>
              <a:gd name="T26" fmla="*/ 580 w 580"/>
              <a:gd name="T27" fmla="*/ 0 h 369"/>
              <a:gd name="T28" fmla="*/ 580 w 580"/>
              <a:gd name="T29" fmla="*/ 16 h 369"/>
              <a:gd name="T30" fmla="*/ 326 w 580"/>
              <a:gd name="T31" fmla="*/ 16 h 369"/>
              <a:gd name="T32" fmla="*/ 314 w 580"/>
              <a:gd name="T33" fmla="*/ 28 h 369"/>
              <a:gd name="T34" fmla="*/ 314 w 580"/>
              <a:gd name="T35" fmla="*/ 48 h 369"/>
              <a:gd name="T36" fmla="*/ 324 w 580"/>
              <a:gd name="T37" fmla="*/ 60 h 369"/>
              <a:gd name="T38" fmla="*/ 445 w 580"/>
              <a:gd name="T39" fmla="*/ 221 h 369"/>
              <a:gd name="T40" fmla="*/ 301 w 580"/>
              <a:gd name="T41" fmla="*/ 366 h 369"/>
              <a:gd name="T42" fmla="*/ 184 w 580"/>
              <a:gd name="T43" fmla="*/ 325 h 369"/>
              <a:gd name="T44" fmla="*/ 135 w 580"/>
              <a:gd name="T45" fmla="*/ 211 h 369"/>
              <a:gd name="T46" fmla="*/ 256 w 580"/>
              <a:gd name="T47" fmla="*/ 60 h 369"/>
              <a:gd name="T48" fmla="*/ 266 w 580"/>
              <a:gd name="T49" fmla="*/ 48 h 369"/>
              <a:gd name="T50" fmla="*/ 266 w 580"/>
              <a:gd name="T51" fmla="*/ 28 h 369"/>
              <a:gd name="T52" fmla="*/ 254 w 580"/>
              <a:gd name="T53" fmla="*/ 16 h 369"/>
              <a:gd name="T54" fmla="*/ 0 w 580"/>
              <a:gd name="T55" fmla="*/ 16 h 369"/>
              <a:gd name="T56" fmla="*/ 0 w 580"/>
              <a:gd name="T5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0" y="0"/>
                </a:moveTo>
                <a:cubicBezTo>
                  <a:pt x="254" y="0"/>
                  <a:pt x="254" y="0"/>
                  <a:pt x="254" y="0"/>
                </a:cubicBezTo>
                <a:cubicBezTo>
                  <a:pt x="269" y="0"/>
                  <a:pt x="282" y="13"/>
                  <a:pt x="282" y="28"/>
                </a:cubicBezTo>
                <a:cubicBezTo>
                  <a:pt x="282" y="48"/>
                  <a:pt x="282" y="48"/>
                  <a:pt x="282" y="48"/>
                </a:cubicBezTo>
                <a:cubicBezTo>
                  <a:pt x="282" y="61"/>
                  <a:pt x="272" y="73"/>
                  <a:pt x="260" y="76"/>
                </a:cubicBezTo>
                <a:cubicBezTo>
                  <a:pt x="196" y="90"/>
                  <a:pt x="151" y="147"/>
                  <a:pt x="151" y="211"/>
                </a:cubicBezTo>
                <a:cubicBezTo>
                  <a:pt x="151" y="250"/>
                  <a:pt x="167" y="287"/>
                  <a:pt x="195" y="313"/>
                </a:cubicBezTo>
                <a:cubicBezTo>
                  <a:pt x="223" y="340"/>
                  <a:pt x="261" y="353"/>
                  <a:pt x="300" y="350"/>
                </a:cubicBezTo>
                <a:cubicBezTo>
                  <a:pt x="369" y="345"/>
                  <a:pt x="425" y="289"/>
                  <a:pt x="429" y="220"/>
                </a:cubicBezTo>
                <a:cubicBezTo>
                  <a:pt x="433" y="151"/>
                  <a:pt x="387" y="90"/>
                  <a:pt x="320" y="76"/>
                </a:cubicBezTo>
                <a:cubicBezTo>
                  <a:pt x="307" y="73"/>
                  <a:pt x="298" y="61"/>
                  <a:pt x="298" y="48"/>
                </a:cubicBezTo>
                <a:cubicBezTo>
                  <a:pt x="298" y="28"/>
                  <a:pt x="298" y="28"/>
                  <a:pt x="298" y="28"/>
                </a:cubicBezTo>
                <a:cubicBezTo>
                  <a:pt x="298" y="13"/>
                  <a:pt x="310" y="0"/>
                  <a:pt x="326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580" y="16"/>
                  <a:pt x="580" y="16"/>
                  <a:pt x="580" y="16"/>
                </a:cubicBezTo>
                <a:cubicBezTo>
                  <a:pt x="326" y="16"/>
                  <a:pt x="326" y="16"/>
                  <a:pt x="326" y="16"/>
                </a:cubicBezTo>
                <a:cubicBezTo>
                  <a:pt x="319" y="16"/>
                  <a:pt x="314" y="21"/>
                  <a:pt x="314" y="28"/>
                </a:cubicBezTo>
                <a:cubicBezTo>
                  <a:pt x="314" y="48"/>
                  <a:pt x="314" y="48"/>
                  <a:pt x="314" y="48"/>
                </a:cubicBezTo>
                <a:cubicBezTo>
                  <a:pt x="314" y="54"/>
                  <a:pt x="318" y="59"/>
                  <a:pt x="324" y="60"/>
                </a:cubicBezTo>
                <a:cubicBezTo>
                  <a:pt x="398" y="77"/>
                  <a:pt x="449" y="144"/>
                  <a:pt x="445" y="221"/>
                </a:cubicBezTo>
                <a:cubicBezTo>
                  <a:pt x="440" y="298"/>
                  <a:pt x="378" y="361"/>
                  <a:pt x="301" y="366"/>
                </a:cubicBezTo>
                <a:cubicBezTo>
                  <a:pt x="257" y="369"/>
                  <a:pt x="216" y="355"/>
                  <a:pt x="184" y="325"/>
                </a:cubicBezTo>
                <a:cubicBezTo>
                  <a:pt x="153" y="296"/>
                  <a:pt x="135" y="254"/>
                  <a:pt x="135" y="211"/>
                </a:cubicBezTo>
                <a:cubicBezTo>
                  <a:pt x="135" y="139"/>
                  <a:pt x="186" y="76"/>
                  <a:pt x="256" y="60"/>
                </a:cubicBezTo>
                <a:cubicBezTo>
                  <a:pt x="262" y="59"/>
                  <a:pt x="266" y="54"/>
                  <a:pt x="266" y="48"/>
                </a:cubicBezTo>
                <a:cubicBezTo>
                  <a:pt x="266" y="28"/>
                  <a:pt x="266" y="28"/>
                  <a:pt x="266" y="28"/>
                </a:cubicBezTo>
                <a:cubicBezTo>
                  <a:pt x="266" y="21"/>
                  <a:pt x="260" y="16"/>
                  <a:pt x="254" y="16"/>
                </a:cubicBezTo>
                <a:cubicBezTo>
                  <a:pt x="0" y="16"/>
                  <a:pt x="0" y="16"/>
                  <a:pt x="0" y="1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4257910C-FAAE-44D0-B043-9C6D50FE5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847" y="3959682"/>
            <a:ext cx="669108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3FDD27B0-19E4-42FE-B994-8495480259C2}"/>
              </a:ext>
            </a:extLst>
          </p:cNvPr>
          <p:cNvSpPr>
            <a:spLocks/>
          </p:cNvSpPr>
          <p:nvPr/>
        </p:nvSpPr>
        <p:spPr bwMode="auto">
          <a:xfrm>
            <a:off x="5931903" y="2760010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59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3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0" y="24"/>
                  <a:pt x="155" y="80"/>
                  <a:pt x="151" y="149"/>
                </a:cubicBezTo>
                <a:cubicBezTo>
                  <a:pt x="147" y="218"/>
                  <a:pt x="193" y="279"/>
                  <a:pt x="259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1" y="292"/>
                  <a:pt x="130" y="225"/>
                  <a:pt x="135" y="148"/>
                </a:cubicBezTo>
                <a:cubicBezTo>
                  <a:pt x="139" y="71"/>
                  <a:pt x="201" y="8"/>
                  <a:pt x="279" y="3"/>
                </a:cubicBezTo>
                <a:cubicBezTo>
                  <a:pt x="322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3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19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10">
            <a:extLst>
              <a:ext uri="{FF2B5EF4-FFF2-40B4-BE49-F238E27FC236}">
                <a16:creationId xmlns:a16="http://schemas.microsoft.com/office/drawing/2014/main" id="{9A773933-129E-4762-B2FA-AB8431DBF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7464" y="2847920"/>
            <a:ext cx="670639" cy="67370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0CE875DE-C7D1-4E52-ADAD-430116800A8E}"/>
              </a:ext>
            </a:extLst>
          </p:cNvPr>
          <p:cNvSpPr>
            <a:spLocks/>
          </p:cNvSpPr>
          <p:nvPr/>
        </p:nvSpPr>
        <p:spPr bwMode="auto">
          <a:xfrm>
            <a:off x="8777880" y="3722759"/>
            <a:ext cx="1564824" cy="1007636"/>
          </a:xfrm>
          <a:custGeom>
            <a:avLst/>
            <a:gdLst>
              <a:gd name="T0" fmla="*/ 0 w 581"/>
              <a:gd name="T1" fmla="*/ 0 h 369"/>
              <a:gd name="T2" fmla="*/ 254 w 581"/>
              <a:gd name="T3" fmla="*/ 0 h 369"/>
              <a:gd name="T4" fmla="*/ 282 w 581"/>
              <a:gd name="T5" fmla="*/ 28 h 369"/>
              <a:gd name="T6" fmla="*/ 282 w 581"/>
              <a:gd name="T7" fmla="*/ 48 h 369"/>
              <a:gd name="T8" fmla="*/ 260 w 581"/>
              <a:gd name="T9" fmla="*/ 76 h 369"/>
              <a:gd name="T10" fmla="*/ 151 w 581"/>
              <a:gd name="T11" fmla="*/ 211 h 369"/>
              <a:gd name="T12" fmla="*/ 196 w 581"/>
              <a:gd name="T13" fmla="*/ 313 h 369"/>
              <a:gd name="T14" fmla="*/ 300 w 581"/>
              <a:gd name="T15" fmla="*/ 350 h 369"/>
              <a:gd name="T16" fmla="*/ 429 w 581"/>
              <a:gd name="T17" fmla="*/ 220 h 369"/>
              <a:gd name="T18" fmla="*/ 321 w 581"/>
              <a:gd name="T19" fmla="*/ 76 h 369"/>
              <a:gd name="T20" fmla="*/ 299 w 581"/>
              <a:gd name="T21" fmla="*/ 48 h 369"/>
              <a:gd name="T22" fmla="*/ 299 w 581"/>
              <a:gd name="T23" fmla="*/ 28 h 369"/>
              <a:gd name="T24" fmla="*/ 327 w 581"/>
              <a:gd name="T25" fmla="*/ 0 h 369"/>
              <a:gd name="T26" fmla="*/ 581 w 581"/>
              <a:gd name="T27" fmla="*/ 0 h 369"/>
              <a:gd name="T28" fmla="*/ 581 w 581"/>
              <a:gd name="T29" fmla="*/ 16 h 369"/>
              <a:gd name="T30" fmla="*/ 327 w 581"/>
              <a:gd name="T31" fmla="*/ 16 h 369"/>
              <a:gd name="T32" fmla="*/ 315 w 581"/>
              <a:gd name="T33" fmla="*/ 28 h 369"/>
              <a:gd name="T34" fmla="*/ 315 w 581"/>
              <a:gd name="T35" fmla="*/ 48 h 369"/>
              <a:gd name="T36" fmla="*/ 324 w 581"/>
              <a:gd name="T37" fmla="*/ 60 h 369"/>
              <a:gd name="T38" fmla="*/ 445 w 581"/>
              <a:gd name="T39" fmla="*/ 221 h 369"/>
              <a:gd name="T40" fmla="*/ 302 w 581"/>
              <a:gd name="T41" fmla="*/ 366 h 369"/>
              <a:gd name="T42" fmla="*/ 185 w 581"/>
              <a:gd name="T43" fmla="*/ 325 h 369"/>
              <a:gd name="T44" fmla="*/ 135 w 581"/>
              <a:gd name="T45" fmla="*/ 211 h 369"/>
              <a:gd name="T46" fmla="*/ 257 w 581"/>
              <a:gd name="T47" fmla="*/ 60 h 369"/>
              <a:gd name="T48" fmla="*/ 266 w 581"/>
              <a:gd name="T49" fmla="*/ 48 h 369"/>
              <a:gd name="T50" fmla="*/ 266 w 581"/>
              <a:gd name="T51" fmla="*/ 28 h 369"/>
              <a:gd name="T52" fmla="*/ 254 w 581"/>
              <a:gd name="T53" fmla="*/ 16 h 369"/>
              <a:gd name="T54" fmla="*/ 0 w 581"/>
              <a:gd name="T55" fmla="*/ 16 h 369"/>
              <a:gd name="T56" fmla="*/ 0 w 581"/>
              <a:gd name="T5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1" h="369">
                <a:moveTo>
                  <a:pt x="0" y="0"/>
                </a:moveTo>
                <a:cubicBezTo>
                  <a:pt x="254" y="0"/>
                  <a:pt x="254" y="0"/>
                  <a:pt x="254" y="0"/>
                </a:cubicBezTo>
                <a:cubicBezTo>
                  <a:pt x="270" y="0"/>
                  <a:pt x="282" y="13"/>
                  <a:pt x="282" y="28"/>
                </a:cubicBezTo>
                <a:cubicBezTo>
                  <a:pt x="282" y="48"/>
                  <a:pt x="282" y="48"/>
                  <a:pt x="282" y="48"/>
                </a:cubicBezTo>
                <a:cubicBezTo>
                  <a:pt x="282" y="61"/>
                  <a:pt x="273" y="73"/>
                  <a:pt x="260" y="76"/>
                </a:cubicBezTo>
                <a:cubicBezTo>
                  <a:pt x="197" y="90"/>
                  <a:pt x="151" y="147"/>
                  <a:pt x="151" y="211"/>
                </a:cubicBezTo>
                <a:cubicBezTo>
                  <a:pt x="151" y="250"/>
                  <a:pt x="167" y="287"/>
                  <a:pt x="196" y="313"/>
                </a:cubicBezTo>
                <a:cubicBezTo>
                  <a:pt x="224" y="340"/>
                  <a:pt x="261" y="353"/>
                  <a:pt x="300" y="350"/>
                </a:cubicBezTo>
                <a:cubicBezTo>
                  <a:pt x="370" y="345"/>
                  <a:pt x="425" y="289"/>
                  <a:pt x="429" y="220"/>
                </a:cubicBezTo>
                <a:cubicBezTo>
                  <a:pt x="433" y="151"/>
                  <a:pt x="388" y="90"/>
                  <a:pt x="321" y="76"/>
                </a:cubicBezTo>
                <a:cubicBezTo>
                  <a:pt x="308" y="73"/>
                  <a:pt x="299" y="61"/>
                  <a:pt x="299" y="48"/>
                </a:cubicBezTo>
                <a:cubicBezTo>
                  <a:pt x="299" y="28"/>
                  <a:pt x="299" y="28"/>
                  <a:pt x="299" y="28"/>
                </a:cubicBezTo>
                <a:cubicBezTo>
                  <a:pt x="299" y="13"/>
                  <a:pt x="311" y="0"/>
                  <a:pt x="327" y="0"/>
                </a:cubicBezTo>
                <a:cubicBezTo>
                  <a:pt x="581" y="0"/>
                  <a:pt x="581" y="0"/>
                  <a:pt x="581" y="0"/>
                </a:cubicBezTo>
                <a:cubicBezTo>
                  <a:pt x="581" y="16"/>
                  <a:pt x="581" y="16"/>
                  <a:pt x="581" y="16"/>
                </a:cubicBezTo>
                <a:cubicBezTo>
                  <a:pt x="327" y="16"/>
                  <a:pt x="327" y="16"/>
                  <a:pt x="327" y="16"/>
                </a:cubicBezTo>
                <a:cubicBezTo>
                  <a:pt x="320" y="16"/>
                  <a:pt x="315" y="21"/>
                  <a:pt x="315" y="28"/>
                </a:cubicBezTo>
                <a:cubicBezTo>
                  <a:pt x="315" y="48"/>
                  <a:pt x="315" y="48"/>
                  <a:pt x="315" y="48"/>
                </a:cubicBezTo>
                <a:cubicBezTo>
                  <a:pt x="315" y="54"/>
                  <a:pt x="319" y="59"/>
                  <a:pt x="324" y="60"/>
                </a:cubicBezTo>
                <a:cubicBezTo>
                  <a:pt x="399" y="77"/>
                  <a:pt x="450" y="144"/>
                  <a:pt x="445" y="221"/>
                </a:cubicBezTo>
                <a:cubicBezTo>
                  <a:pt x="441" y="298"/>
                  <a:pt x="379" y="361"/>
                  <a:pt x="302" y="366"/>
                </a:cubicBezTo>
                <a:cubicBezTo>
                  <a:pt x="258" y="369"/>
                  <a:pt x="216" y="355"/>
                  <a:pt x="185" y="325"/>
                </a:cubicBezTo>
                <a:cubicBezTo>
                  <a:pt x="153" y="296"/>
                  <a:pt x="135" y="254"/>
                  <a:pt x="135" y="211"/>
                </a:cubicBezTo>
                <a:cubicBezTo>
                  <a:pt x="135" y="139"/>
                  <a:pt x="186" y="76"/>
                  <a:pt x="257" y="60"/>
                </a:cubicBezTo>
                <a:cubicBezTo>
                  <a:pt x="262" y="59"/>
                  <a:pt x="266" y="54"/>
                  <a:pt x="266" y="48"/>
                </a:cubicBezTo>
                <a:cubicBezTo>
                  <a:pt x="266" y="28"/>
                  <a:pt x="266" y="28"/>
                  <a:pt x="266" y="28"/>
                </a:cubicBezTo>
                <a:cubicBezTo>
                  <a:pt x="266" y="21"/>
                  <a:pt x="261" y="16"/>
                  <a:pt x="254" y="16"/>
                </a:cubicBezTo>
                <a:cubicBezTo>
                  <a:pt x="0" y="16"/>
                  <a:pt x="0" y="16"/>
                  <a:pt x="0" y="1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0FA4A272-F1A8-477D-A1A7-DD077CD57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4972" y="3959682"/>
            <a:ext cx="670639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A1179D1C-2585-42F2-B410-88D1C7D37B67}"/>
              </a:ext>
            </a:extLst>
          </p:cNvPr>
          <p:cNvSpPr>
            <a:spLocks/>
          </p:cNvSpPr>
          <p:nvPr/>
        </p:nvSpPr>
        <p:spPr bwMode="auto">
          <a:xfrm>
            <a:off x="10354373" y="2772657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60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4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1" y="24"/>
                  <a:pt x="155" y="80"/>
                  <a:pt x="151" y="149"/>
                </a:cubicBezTo>
                <a:cubicBezTo>
                  <a:pt x="147" y="218"/>
                  <a:pt x="193" y="279"/>
                  <a:pt x="260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2" y="292"/>
                  <a:pt x="131" y="225"/>
                  <a:pt x="135" y="148"/>
                </a:cubicBezTo>
                <a:cubicBezTo>
                  <a:pt x="140" y="71"/>
                  <a:pt x="202" y="8"/>
                  <a:pt x="279" y="3"/>
                </a:cubicBezTo>
                <a:cubicBezTo>
                  <a:pt x="323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4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20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8" name="Oval 12">
            <a:extLst>
              <a:ext uri="{FF2B5EF4-FFF2-40B4-BE49-F238E27FC236}">
                <a16:creationId xmlns:a16="http://schemas.microsoft.com/office/drawing/2014/main" id="{759A0529-FC36-48A8-8D74-115B3AF61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9934" y="2858054"/>
            <a:ext cx="670639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4C9E6E1F-9E9F-41D1-96BC-9BA5DE817B4E}"/>
              </a:ext>
            </a:extLst>
          </p:cNvPr>
          <p:cNvCxnSpPr>
            <a:cxnSpLocks/>
          </p:cNvCxnSpPr>
          <p:nvPr/>
        </p:nvCxnSpPr>
        <p:spPr>
          <a:xfrm flipH="1">
            <a:off x="5334001" y="1457657"/>
            <a:ext cx="1573" cy="480177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9F4090C2-DBAF-47B2-9FC6-4CAE54948931}"/>
              </a:ext>
            </a:extLst>
          </p:cNvPr>
          <p:cNvCxnSpPr>
            <a:cxnSpLocks/>
          </p:cNvCxnSpPr>
          <p:nvPr/>
        </p:nvCxnSpPr>
        <p:spPr>
          <a:xfrm flipH="1">
            <a:off x="8113093" y="1457657"/>
            <a:ext cx="1573" cy="480177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9">
            <a:extLst>
              <a:ext uri="{FF2B5EF4-FFF2-40B4-BE49-F238E27FC236}">
                <a16:creationId xmlns:a16="http://schemas.microsoft.com/office/drawing/2014/main" id="{4D3C9EBB-29B4-CE2C-5C5D-98E65A00CE58}"/>
              </a:ext>
            </a:extLst>
          </p:cNvPr>
          <p:cNvSpPr/>
          <p:nvPr/>
        </p:nvSpPr>
        <p:spPr>
          <a:xfrm>
            <a:off x="5645517" y="710553"/>
            <a:ext cx="2134532" cy="2062103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ML &amp;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Jagdbehörden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konkretisieren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Jagdgebiet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und –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dauer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9">
            <a:extLst>
              <a:ext uri="{FF2B5EF4-FFF2-40B4-BE49-F238E27FC236}">
                <a16:creationId xmlns:a16="http://schemas.microsoft.com/office/drawing/2014/main" id="{2DBE66BA-44A5-122F-A607-5DA12EDAB497}"/>
              </a:ext>
            </a:extLst>
          </p:cNvPr>
          <p:cNvSpPr/>
          <p:nvPr/>
        </p:nvSpPr>
        <p:spPr>
          <a:xfrm>
            <a:off x="5169733" y="3928713"/>
            <a:ext cx="3086100" cy="181588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JAGDZEIT: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01.07.-28./29.02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DAUER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max. 6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Wochen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RADIUS: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3 - 20km</a:t>
            </a:r>
          </a:p>
          <a:p>
            <a:pPr algn="ctr">
              <a:defRPr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A7D39BEB-81CA-BF28-813C-966535E7EACF}"/>
              </a:ext>
            </a:extLst>
          </p:cNvPr>
          <p:cNvSpPr/>
          <p:nvPr/>
        </p:nvSpPr>
        <p:spPr>
          <a:xfrm>
            <a:off x="5519201" y="5303838"/>
            <a:ext cx="2427370" cy="769441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Jagdbehörde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informiert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Jagdausübungsberechtigte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per Mail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ggfs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per Brief)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Pfeil: nach unten 15">
            <a:extLst>
              <a:ext uri="{FF2B5EF4-FFF2-40B4-BE49-F238E27FC236}">
                <a16:creationId xmlns:a16="http://schemas.microsoft.com/office/drawing/2014/main" id="{0A8FE96A-63F3-F0F8-EBCC-400D0F34F7D6}"/>
              </a:ext>
            </a:extLst>
          </p:cNvPr>
          <p:cNvSpPr/>
          <p:nvPr/>
        </p:nvSpPr>
        <p:spPr>
          <a:xfrm>
            <a:off x="6505037" y="4813007"/>
            <a:ext cx="415491" cy="327057"/>
          </a:xfrm>
          <a:prstGeom prst="downArrow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oliennummernplatzhalter 18">
            <a:extLst>
              <a:ext uri="{FF2B5EF4-FFF2-40B4-BE49-F238E27FC236}">
                <a16:creationId xmlns:a16="http://schemas.microsoft.com/office/drawing/2014/main" id="{64940795-45F3-A546-64CA-03DEED030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Datumsplatzhalter 2">
            <a:extLst>
              <a:ext uri="{FF2B5EF4-FFF2-40B4-BE49-F238E27FC236}">
                <a16:creationId xmlns:a16="http://schemas.microsoft.com/office/drawing/2014/main" id="{95D6ED44-E081-48A8-9FCC-A2C4BFD7BC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2A11E77-6A46-4809-A30C-BAB86D9B7F96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54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Schnellabschussverfahren 3/3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ADFC6FA4-6445-4A92-871D-2AF24DB8891F}"/>
              </a:ext>
            </a:extLst>
          </p:cNvPr>
          <p:cNvSpPr>
            <a:spLocks/>
          </p:cNvSpPr>
          <p:nvPr/>
        </p:nvSpPr>
        <p:spPr bwMode="auto">
          <a:xfrm>
            <a:off x="1440196" y="2772656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60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4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1" y="24"/>
                  <a:pt x="155" y="80"/>
                  <a:pt x="151" y="149"/>
                </a:cubicBezTo>
                <a:cubicBezTo>
                  <a:pt x="147" y="218"/>
                  <a:pt x="193" y="279"/>
                  <a:pt x="260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2" y="292"/>
                  <a:pt x="131" y="225"/>
                  <a:pt x="135" y="148"/>
                </a:cubicBezTo>
                <a:cubicBezTo>
                  <a:pt x="140" y="71"/>
                  <a:pt x="202" y="8"/>
                  <a:pt x="279" y="3"/>
                </a:cubicBezTo>
                <a:cubicBezTo>
                  <a:pt x="323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4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20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A9522880-EF7F-45C0-8D7A-ABF73E5C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7374" y="2858054"/>
            <a:ext cx="669108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B44FD92E-3FE0-41D5-9DED-09AC30F7A0FB}"/>
              </a:ext>
            </a:extLst>
          </p:cNvPr>
          <p:cNvSpPr>
            <a:spLocks/>
          </p:cNvSpPr>
          <p:nvPr/>
        </p:nvSpPr>
        <p:spPr bwMode="auto">
          <a:xfrm>
            <a:off x="3021286" y="3722759"/>
            <a:ext cx="1560231" cy="1002873"/>
          </a:xfrm>
          <a:custGeom>
            <a:avLst/>
            <a:gdLst>
              <a:gd name="T0" fmla="*/ 0 w 580"/>
              <a:gd name="T1" fmla="*/ 0 h 369"/>
              <a:gd name="T2" fmla="*/ 254 w 580"/>
              <a:gd name="T3" fmla="*/ 0 h 369"/>
              <a:gd name="T4" fmla="*/ 282 w 580"/>
              <a:gd name="T5" fmla="*/ 28 h 369"/>
              <a:gd name="T6" fmla="*/ 282 w 580"/>
              <a:gd name="T7" fmla="*/ 48 h 369"/>
              <a:gd name="T8" fmla="*/ 260 w 580"/>
              <a:gd name="T9" fmla="*/ 76 h 369"/>
              <a:gd name="T10" fmla="*/ 151 w 580"/>
              <a:gd name="T11" fmla="*/ 211 h 369"/>
              <a:gd name="T12" fmla="*/ 195 w 580"/>
              <a:gd name="T13" fmla="*/ 313 h 369"/>
              <a:gd name="T14" fmla="*/ 300 w 580"/>
              <a:gd name="T15" fmla="*/ 350 h 369"/>
              <a:gd name="T16" fmla="*/ 429 w 580"/>
              <a:gd name="T17" fmla="*/ 220 h 369"/>
              <a:gd name="T18" fmla="*/ 320 w 580"/>
              <a:gd name="T19" fmla="*/ 76 h 369"/>
              <a:gd name="T20" fmla="*/ 298 w 580"/>
              <a:gd name="T21" fmla="*/ 48 h 369"/>
              <a:gd name="T22" fmla="*/ 298 w 580"/>
              <a:gd name="T23" fmla="*/ 28 h 369"/>
              <a:gd name="T24" fmla="*/ 326 w 580"/>
              <a:gd name="T25" fmla="*/ 0 h 369"/>
              <a:gd name="T26" fmla="*/ 580 w 580"/>
              <a:gd name="T27" fmla="*/ 0 h 369"/>
              <a:gd name="T28" fmla="*/ 580 w 580"/>
              <a:gd name="T29" fmla="*/ 16 h 369"/>
              <a:gd name="T30" fmla="*/ 326 w 580"/>
              <a:gd name="T31" fmla="*/ 16 h 369"/>
              <a:gd name="T32" fmla="*/ 314 w 580"/>
              <a:gd name="T33" fmla="*/ 28 h 369"/>
              <a:gd name="T34" fmla="*/ 314 w 580"/>
              <a:gd name="T35" fmla="*/ 48 h 369"/>
              <a:gd name="T36" fmla="*/ 324 w 580"/>
              <a:gd name="T37" fmla="*/ 60 h 369"/>
              <a:gd name="T38" fmla="*/ 445 w 580"/>
              <a:gd name="T39" fmla="*/ 221 h 369"/>
              <a:gd name="T40" fmla="*/ 301 w 580"/>
              <a:gd name="T41" fmla="*/ 366 h 369"/>
              <a:gd name="T42" fmla="*/ 184 w 580"/>
              <a:gd name="T43" fmla="*/ 325 h 369"/>
              <a:gd name="T44" fmla="*/ 135 w 580"/>
              <a:gd name="T45" fmla="*/ 211 h 369"/>
              <a:gd name="T46" fmla="*/ 256 w 580"/>
              <a:gd name="T47" fmla="*/ 60 h 369"/>
              <a:gd name="T48" fmla="*/ 266 w 580"/>
              <a:gd name="T49" fmla="*/ 48 h 369"/>
              <a:gd name="T50" fmla="*/ 266 w 580"/>
              <a:gd name="T51" fmla="*/ 28 h 369"/>
              <a:gd name="T52" fmla="*/ 254 w 580"/>
              <a:gd name="T53" fmla="*/ 16 h 369"/>
              <a:gd name="T54" fmla="*/ 0 w 580"/>
              <a:gd name="T55" fmla="*/ 16 h 369"/>
              <a:gd name="T56" fmla="*/ 0 w 580"/>
              <a:gd name="T5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0" y="0"/>
                </a:moveTo>
                <a:cubicBezTo>
                  <a:pt x="254" y="0"/>
                  <a:pt x="254" y="0"/>
                  <a:pt x="254" y="0"/>
                </a:cubicBezTo>
                <a:cubicBezTo>
                  <a:pt x="269" y="0"/>
                  <a:pt x="282" y="13"/>
                  <a:pt x="282" y="28"/>
                </a:cubicBezTo>
                <a:cubicBezTo>
                  <a:pt x="282" y="48"/>
                  <a:pt x="282" y="48"/>
                  <a:pt x="282" y="48"/>
                </a:cubicBezTo>
                <a:cubicBezTo>
                  <a:pt x="282" y="61"/>
                  <a:pt x="272" y="73"/>
                  <a:pt x="260" y="76"/>
                </a:cubicBezTo>
                <a:cubicBezTo>
                  <a:pt x="196" y="90"/>
                  <a:pt x="151" y="147"/>
                  <a:pt x="151" y="211"/>
                </a:cubicBezTo>
                <a:cubicBezTo>
                  <a:pt x="151" y="250"/>
                  <a:pt x="167" y="287"/>
                  <a:pt x="195" y="313"/>
                </a:cubicBezTo>
                <a:cubicBezTo>
                  <a:pt x="223" y="340"/>
                  <a:pt x="261" y="353"/>
                  <a:pt x="300" y="350"/>
                </a:cubicBezTo>
                <a:cubicBezTo>
                  <a:pt x="369" y="345"/>
                  <a:pt x="425" y="289"/>
                  <a:pt x="429" y="220"/>
                </a:cubicBezTo>
                <a:cubicBezTo>
                  <a:pt x="433" y="151"/>
                  <a:pt x="387" y="90"/>
                  <a:pt x="320" y="76"/>
                </a:cubicBezTo>
                <a:cubicBezTo>
                  <a:pt x="307" y="73"/>
                  <a:pt x="298" y="61"/>
                  <a:pt x="298" y="48"/>
                </a:cubicBezTo>
                <a:cubicBezTo>
                  <a:pt x="298" y="28"/>
                  <a:pt x="298" y="28"/>
                  <a:pt x="298" y="28"/>
                </a:cubicBezTo>
                <a:cubicBezTo>
                  <a:pt x="298" y="13"/>
                  <a:pt x="310" y="0"/>
                  <a:pt x="326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580" y="16"/>
                  <a:pt x="580" y="16"/>
                  <a:pt x="580" y="16"/>
                </a:cubicBezTo>
                <a:cubicBezTo>
                  <a:pt x="326" y="16"/>
                  <a:pt x="326" y="16"/>
                  <a:pt x="326" y="16"/>
                </a:cubicBezTo>
                <a:cubicBezTo>
                  <a:pt x="319" y="16"/>
                  <a:pt x="314" y="21"/>
                  <a:pt x="314" y="28"/>
                </a:cubicBezTo>
                <a:cubicBezTo>
                  <a:pt x="314" y="48"/>
                  <a:pt x="314" y="48"/>
                  <a:pt x="314" y="48"/>
                </a:cubicBezTo>
                <a:cubicBezTo>
                  <a:pt x="314" y="54"/>
                  <a:pt x="318" y="59"/>
                  <a:pt x="324" y="60"/>
                </a:cubicBezTo>
                <a:cubicBezTo>
                  <a:pt x="398" y="77"/>
                  <a:pt x="449" y="144"/>
                  <a:pt x="445" y="221"/>
                </a:cubicBezTo>
                <a:cubicBezTo>
                  <a:pt x="440" y="298"/>
                  <a:pt x="378" y="361"/>
                  <a:pt x="301" y="366"/>
                </a:cubicBezTo>
                <a:cubicBezTo>
                  <a:pt x="257" y="369"/>
                  <a:pt x="216" y="355"/>
                  <a:pt x="184" y="325"/>
                </a:cubicBezTo>
                <a:cubicBezTo>
                  <a:pt x="153" y="296"/>
                  <a:pt x="135" y="254"/>
                  <a:pt x="135" y="211"/>
                </a:cubicBezTo>
                <a:cubicBezTo>
                  <a:pt x="135" y="139"/>
                  <a:pt x="186" y="76"/>
                  <a:pt x="256" y="60"/>
                </a:cubicBezTo>
                <a:cubicBezTo>
                  <a:pt x="262" y="59"/>
                  <a:pt x="266" y="54"/>
                  <a:pt x="266" y="48"/>
                </a:cubicBezTo>
                <a:cubicBezTo>
                  <a:pt x="266" y="28"/>
                  <a:pt x="266" y="28"/>
                  <a:pt x="266" y="28"/>
                </a:cubicBezTo>
                <a:cubicBezTo>
                  <a:pt x="266" y="21"/>
                  <a:pt x="260" y="16"/>
                  <a:pt x="254" y="16"/>
                </a:cubicBezTo>
                <a:cubicBezTo>
                  <a:pt x="0" y="16"/>
                  <a:pt x="0" y="16"/>
                  <a:pt x="0" y="1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4257910C-FAAE-44D0-B043-9C6D50FE5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847" y="3959682"/>
            <a:ext cx="669108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3FDD27B0-19E4-42FE-B994-8495480259C2}"/>
              </a:ext>
            </a:extLst>
          </p:cNvPr>
          <p:cNvSpPr>
            <a:spLocks/>
          </p:cNvSpPr>
          <p:nvPr/>
        </p:nvSpPr>
        <p:spPr bwMode="auto">
          <a:xfrm>
            <a:off x="5931903" y="2760010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59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3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0" y="24"/>
                  <a:pt x="155" y="80"/>
                  <a:pt x="151" y="149"/>
                </a:cubicBezTo>
                <a:cubicBezTo>
                  <a:pt x="147" y="218"/>
                  <a:pt x="193" y="279"/>
                  <a:pt x="259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1" y="292"/>
                  <a:pt x="130" y="225"/>
                  <a:pt x="135" y="148"/>
                </a:cubicBezTo>
                <a:cubicBezTo>
                  <a:pt x="139" y="71"/>
                  <a:pt x="201" y="8"/>
                  <a:pt x="279" y="3"/>
                </a:cubicBezTo>
                <a:cubicBezTo>
                  <a:pt x="322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3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19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10">
            <a:extLst>
              <a:ext uri="{FF2B5EF4-FFF2-40B4-BE49-F238E27FC236}">
                <a16:creationId xmlns:a16="http://schemas.microsoft.com/office/drawing/2014/main" id="{9A773933-129E-4762-B2FA-AB8431DBF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7464" y="2847920"/>
            <a:ext cx="670639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0CE875DE-C7D1-4E52-ADAD-430116800A8E}"/>
              </a:ext>
            </a:extLst>
          </p:cNvPr>
          <p:cNvSpPr>
            <a:spLocks/>
          </p:cNvSpPr>
          <p:nvPr/>
        </p:nvSpPr>
        <p:spPr bwMode="auto">
          <a:xfrm>
            <a:off x="8777880" y="3722759"/>
            <a:ext cx="1564824" cy="1007636"/>
          </a:xfrm>
          <a:custGeom>
            <a:avLst/>
            <a:gdLst>
              <a:gd name="T0" fmla="*/ 0 w 581"/>
              <a:gd name="T1" fmla="*/ 0 h 369"/>
              <a:gd name="T2" fmla="*/ 254 w 581"/>
              <a:gd name="T3" fmla="*/ 0 h 369"/>
              <a:gd name="T4" fmla="*/ 282 w 581"/>
              <a:gd name="T5" fmla="*/ 28 h 369"/>
              <a:gd name="T6" fmla="*/ 282 w 581"/>
              <a:gd name="T7" fmla="*/ 48 h 369"/>
              <a:gd name="T8" fmla="*/ 260 w 581"/>
              <a:gd name="T9" fmla="*/ 76 h 369"/>
              <a:gd name="T10" fmla="*/ 151 w 581"/>
              <a:gd name="T11" fmla="*/ 211 h 369"/>
              <a:gd name="T12" fmla="*/ 196 w 581"/>
              <a:gd name="T13" fmla="*/ 313 h 369"/>
              <a:gd name="T14" fmla="*/ 300 w 581"/>
              <a:gd name="T15" fmla="*/ 350 h 369"/>
              <a:gd name="T16" fmla="*/ 429 w 581"/>
              <a:gd name="T17" fmla="*/ 220 h 369"/>
              <a:gd name="T18" fmla="*/ 321 w 581"/>
              <a:gd name="T19" fmla="*/ 76 h 369"/>
              <a:gd name="T20" fmla="*/ 299 w 581"/>
              <a:gd name="T21" fmla="*/ 48 h 369"/>
              <a:gd name="T22" fmla="*/ 299 w 581"/>
              <a:gd name="T23" fmla="*/ 28 h 369"/>
              <a:gd name="T24" fmla="*/ 327 w 581"/>
              <a:gd name="T25" fmla="*/ 0 h 369"/>
              <a:gd name="T26" fmla="*/ 581 w 581"/>
              <a:gd name="T27" fmla="*/ 0 h 369"/>
              <a:gd name="T28" fmla="*/ 581 w 581"/>
              <a:gd name="T29" fmla="*/ 16 h 369"/>
              <a:gd name="T30" fmla="*/ 327 w 581"/>
              <a:gd name="T31" fmla="*/ 16 h 369"/>
              <a:gd name="T32" fmla="*/ 315 w 581"/>
              <a:gd name="T33" fmla="*/ 28 h 369"/>
              <a:gd name="T34" fmla="*/ 315 w 581"/>
              <a:gd name="T35" fmla="*/ 48 h 369"/>
              <a:gd name="T36" fmla="*/ 324 w 581"/>
              <a:gd name="T37" fmla="*/ 60 h 369"/>
              <a:gd name="T38" fmla="*/ 445 w 581"/>
              <a:gd name="T39" fmla="*/ 221 h 369"/>
              <a:gd name="T40" fmla="*/ 302 w 581"/>
              <a:gd name="T41" fmla="*/ 366 h 369"/>
              <a:gd name="T42" fmla="*/ 185 w 581"/>
              <a:gd name="T43" fmla="*/ 325 h 369"/>
              <a:gd name="T44" fmla="*/ 135 w 581"/>
              <a:gd name="T45" fmla="*/ 211 h 369"/>
              <a:gd name="T46" fmla="*/ 257 w 581"/>
              <a:gd name="T47" fmla="*/ 60 h 369"/>
              <a:gd name="T48" fmla="*/ 266 w 581"/>
              <a:gd name="T49" fmla="*/ 48 h 369"/>
              <a:gd name="T50" fmla="*/ 266 w 581"/>
              <a:gd name="T51" fmla="*/ 28 h 369"/>
              <a:gd name="T52" fmla="*/ 254 w 581"/>
              <a:gd name="T53" fmla="*/ 16 h 369"/>
              <a:gd name="T54" fmla="*/ 0 w 581"/>
              <a:gd name="T55" fmla="*/ 16 h 369"/>
              <a:gd name="T56" fmla="*/ 0 w 581"/>
              <a:gd name="T5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1" h="369">
                <a:moveTo>
                  <a:pt x="0" y="0"/>
                </a:moveTo>
                <a:cubicBezTo>
                  <a:pt x="254" y="0"/>
                  <a:pt x="254" y="0"/>
                  <a:pt x="254" y="0"/>
                </a:cubicBezTo>
                <a:cubicBezTo>
                  <a:pt x="270" y="0"/>
                  <a:pt x="282" y="13"/>
                  <a:pt x="282" y="28"/>
                </a:cubicBezTo>
                <a:cubicBezTo>
                  <a:pt x="282" y="48"/>
                  <a:pt x="282" y="48"/>
                  <a:pt x="282" y="48"/>
                </a:cubicBezTo>
                <a:cubicBezTo>
                  <a:pt x="282" y="61"/>
                  <a:pt x="273" y="73"/>
                  <a:pt x="260" y="76"/>
                </a:cubicBezTo>
                <a:cubicBezTo>
                  <a:pt x="197" y="90"/>
                  <a:pt x="151" y="147"/>
                  <a:pt x="151" y="211"/>
                </a:cubicBezTo>
                <a:cubicBezTo>
                  <a:pt x="151" y="250"/>
                  <a:pt x="167" y="287"/>
                  <a:pt x="196" y="313"/>
                </a:cubicBezTo>
                <a:cubicBezTo>
                  <a:pt x="224" y="340"/>
                  <a:pt x="261" y="353"/>
                  <a:pt x="300" y="350"/>
                </a:cubicBezTo>
                <a:cubicBezTo>
                  <a:pt x="370" y="345"/>
                  <a:pt x="425" y="289"/>
                  <a:pt x="429" y="220"/>
                </a:cubicBezTo>
                <a:cubicBezTo>
                  <a:pt x="433" y="151"/>
                  <a:pt x="388" y="90"/>
                  <a:pt x="321" y="76"/>
                </a:cubicBezTo>
                <a:cubicBezTo>
                  <a:pt x="308" y="73"/>
                  <a:pt x="299" y="61"/>
                  <a:pt x="299" y="48"/>
                </a:cubicBezTo>
                <a:cubicBezTo>
                  <a:pt x="299" y="28"/>
                  <a:pt x="299" y="28"/>
                  <a:pt x="299" y="28"/>
                </a:cubicBezTo>
                <a:cubicBezTo>
                  <a:pt x="299" y="13"/>
                  <a:pt x="311" y="0"/>
                  <a:pt x="327" y="0"/>
                </a:cubicBezTo>
                <a:cubicBezTo>
                  <a:pt x="581" y="0"/>
                  <a:pt x="581" y="0"/>
                  <a:pt x="581" y="0"/>
                </a:cubicBezTo>
                <a:cubicBezTo>
                  <a:pt x="581" y="16"/>
                  <a:pt x="581" y="16"/>
                  <a:pt x="581" y="16"/>
                </a:cubicBezTo>
                <a:cubicBezTo>
                  <a:pt x="327" y="16"/>
                  <a:pt x="327" y="16"/>
                  <a:pt x="327" y="16"/>
                </a:cubicBezTo>
                <a:cubicBezTo>
                  <a:pt x="320" y="16"/>
                  <a:pt x="315" y="21"/>
                  <a:pt x="315" y="28"/>
                </a:cubicBezTo>
                <a:cubicBezTo>
                  <a:pt x="315" y="48"/>
                  <a:pt x="315" y="48"/>
                  <a:pt x="315" y="48"/>
                </a:cubicBezTo>
                <a:cubicBezTo>
                  <a:pt x="315" y="54"/>
                  <a:pt x="319" y="59"/>
                  <a:pt x="324" y="60"/>
                </a:cubicBezTo>
                <a:cubicBezTo>
                  <a:pt x="399" y="77"/>
                  <a:pt x="450" y="144"/>
                  <a:pt x="445" y="221"/>
                </a:cubicBezTo>
                <a:cubicBezTo>
                  <a:pt x="441" y="298"/>
                  <a:pt x="379" y="361"/>
                  <a:pt x="302" y="366"/>
                </a:cubicBezTo>
                <a:cubicBezTo>
                  <a:pt x="258" y="369"/>
                  <a:pt x="216" y="355"/>
                  <a:pt x="185" y="325"/>
                </a:cubicBezTo>
                <a:cubicBezTo>
                  <a:pt x="153" y="296"/>
                  <a:pt x="135" y="254"/>
                  <a:pt x="135" y="211"/>
                </a:cubicBezTo>
                <a:cubicBezTo>
                  <a:pt x="135" y="139"/>
                  <a:pt x="186" y="76"/>
                  <a:pt x="257" y="60"/>
                </a:cubicBezTo>
                <a:cubicBezTo>
                  <a:pt x="262" y="59"/>
                  <a:pt x="266" y="54"/>
                  <a:pt x="266" y="48"/>
                </a:cubicBezTo>
                <a:cubicBezTo>
                  <a:pt x="266" y="28"/>
                  <a:pt x="266" y="28"/>
                  <a:pt x="266" y="28"/>
                </a:cubicBezTo>
                <a:cubicBezTo>
                  <a:pt x="266" y="21"/>
                  <a:pt x="261" y="16"/>
                  <a:pt x="254" y="16"/>
                </a:cubicBezTo>
                <a:cubicBezTo>
                  <a:pt x="0" y="16"/>
                  <a:pt x="0" y="16"/>
                  <a:pt x="0" y="1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0FA4A272-F1A8-477D-A1A7-DD077CD57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4972" y="3959682"/>
            <a:ext cx="670639" cy="67370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A1179D1C-2585-42F2-B410-88D1C7D37B67}"/>
              </a:ext>
            </a:extLst>
          </p:cNvPr>
          <p:cNvSpPr>
            <a:spLocks/>
          </p:cNvSpPr>
          <p:nvPr/>
        </p:nvSpPr>
        <p:spPr bwMode="auto">
          <a:xfrm>
            <a:off x="10354373" y="2772657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60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4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1" y="24"/>
                  <a:pt x="155" y="80"/>
                  <a:pt x="151" y="149"/>
                </a:cubicBezTo>
                <a:cubicBezTo>
                  <a:pt x="147" y="218"/>
                  <a:pt x="193" y="279"/>
                  <a:pt x="260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2" y="292"/>
                  <a:pt x="131" y="225"/>
                  <a:pt x="135" y="148"/>
                </a:cubicBezTo>
                <a:cubicBezTo>
                  <a:pt x="140" y="71"/>
                  <a:pt x="202" y="8"/>
                  <a:pt x="279" y="3"/>
                </a:cubicBezTo>
                <a:cubicBezTo>
                  <a:pt x="323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4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20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val 12">
            <a:extLst>
              <a:ext uri="{FF2B5EF4-FFF2-40B4-BE49-F238E27FC236}">
                <a16:creationId xmlns:a16="http://schemas.microsoft.com/office/drawing/2014/main" id="{759A0529-FC36-48A8-8D74-115B3AF61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9934" y="2858054"/>
            <a:ext cx="670639" cy="67370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4C9E6E1F-9E9F-41D1-96BC-9BA5DE817B4E}"/>
              </a:ext>
            </a:extLst>
          </p:cNvPr>
          <p:cNvCxnSpPr>
            <a:cxnSpLocks/>
          </p:cNvCxnSpPr>
          <p:nvPr/>
        </p:nvCxnSpPr>
        <p:spPr>
          <a:xfrm flipH="1">
            <a:off x="5334001" y="1457657"/>
            <a:ext cx="1573" cy="480177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9F4090C2-DBAF-47B2-9FC6-4CAE54948931}"/>
              </a:ext>
            </a:extLst>
          </p:cNvPr>
          <p:cNvCxnSpPr>
            <a:cxnSpLocks/>
          </p:cNvCxnSpPr>
          <p:nvPr/>
        </p:nvCxnSpPr>
        <p:spPr>
          <a:xfrm flipH="1">
            <a:off x="8113093" y="1457657"/>
            <a:ext cx="1573" cy="480177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1">
            <a:extLst>
              <a:ext uri="{FF2B5EF4-FFF2-40B4-BE49-F238E27FC236}">
                <a16:creationId xmlns:a16="http://schemas.microsoft.com/office/drawing/2014/main" id="{F0592478-E793-6C11-4940-9F118A4F4A45}"/>
              </a:ext>
            </a:extLst>
          </p:cNvPr>
          <p:cNvSpPr/>
          <p:nvPr/>
        </p:nvSpPr>
        <p:spPr>
          <a:xfrm>
            <a:off x="5525872" y="4068277"/>
            <a:ext cx="2396922" cy="1580048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Wolf wurde geschossen: </a:t>
            </a:r>
            <a:r>
              <a:rPr lang="de-DE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Anzeigepflicht der Erlegung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telefonisch </a:t>
            </a:r>
            <a:r>
              <a:rPr lang="de-DE" sz="1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</a:t>
            </a: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Mail beim ML</a:t>
            </a:r>
          </a:p>
        </p:txBody>
      </p:sp>
      <p:sp>
        <p:nvSpPr>
          <p:cNvPr id="13" name="Rectangle 19">
            <a:extLst>
              <a:ext uri="{FF2B5EF4-FFF2-40B4-BE49-F238E27FC236}">
                <a16:creationId xmlns:a16="http://schemas.microsoft.com/office/drawing/2014/main" id="{18F5EC4F-CB36-C053-D0FE-840E59F1BC45}"/>
              </a:ext>
            </a:extLst>
          </p:cNvPr>
          <p:cNvSpPr/>
          <p:nvPr/>
        </p:nvSpPr>
        <p:spPr>
          <a:xfrm>
            <a:off x="8232202" y="1410383"/>
            <a:ext cx="3959798" cy="156966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3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JAGDENDE AUTOMATISCH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Ablauf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gesetzen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Zeitraums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in dem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Informationsschreiben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i.d.R.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Wochen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300" b="1" u="sng" dirty="0">
                <a:latin typeface="Arial" panose="020B0604020202020204" pitchFamily="34" charset="0"/>
                <a:cs typeface="Arial" panose="020B0604020202020204" pitchFamily="34" charset="0"/>
              </a:rPr>
              <a:t>JAGDENDE DURCH BEHÖRDLICHE MITTEILUNG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30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kumimoji="0" lang="en-US" sz="1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Wolf </a:t>
            </a:r>
            <a:r>
              <a:rPr kumimoji="0" lang="en-US" sz="130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kumimoji="0" lang="en-US" sz="1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30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Gebiet</a:t>
            </a:r>
            <a:r>
              <a:rPr kumimoji="0" lang="en-US" sz="1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30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erlegt</a:t>
            </a:r>
            <a:r>
              <a:rPr kumimoji="0" lang="en-US" sz="1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30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wurde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und/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max.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Obergrenze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erreicht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endParaRPr kumimoji="0" lang="en-US" sz="13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A66DCCCD-37A4-EC7C-A9F8-3BA0740C5E1C}"/>
              </a:ext>
            </a:extLst>
          </p:cNvPr>
          <p:cNvSpPr/>
          <p:nvPr/>
        </p:nvSpPr>
        <p:spPr>
          <a:xfrm>
            <a:off x="8896019" y="4805550"/>
            <a:ext cx="3182041" cy="83099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BEPROBUNG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ANEIGNUNGSRECHT</a:t>
            </a:r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5D585DF8-0F8A-D1DA-859D-88A1A5B3F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Datumsplatzhalter 2">
            <a:extLst>
              <a:ext uri="{FF2B5EF4-FFF2-40B4-BE49-F238E27FC236}">
                <a16:creationId xmlns:a16="http://schemas.microsoft.com/office/drawing/2014/main" id="{19152A2E-EC8B-4604-8F16-C7730163DC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0C35D39-9BBB-4153-9A8D-ED6353F11BD9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845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 § 4 - Voraussetzungen für die Jagd im günstigen EHZ </a:t>
            </a:r>
            <a:b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Oval 17">
            <a:extLst>
              <a:ext uri="{FF2B5EF4-FFF2-40B4-BE49-F238E27FC236}">
                <a16:creationId xmlns:a16="http://schemas.microsoft.com/office/drawing/2014/main" id="{B0738B48-CFFE-45D6-B1A0-0AAF05736E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3903" y="427002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Abs. 3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Oval 18">
            <a:extLst>
              <a:ext uri="{FF2B5EF4-FFF2-40B4-BE49-F238E27FC236}">
                <a16:creationId xmlns:a16="http://schemas.microsoft.com/office/drawing/2014/main" id="{F76F2544-1E6A-43DC-A696-3D30CCBAD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693" y="427002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Abs. 2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Oval 16">
            <a:extLst>
              <a:ext uri="{FF2B5EF4-FFF2-40B4-BE49-F238E27FC236}">
                <a16:creationId xmlns:a16="http://schemas.microsoft.com/office/drawing/2014/main" id="{C0B13B6A-5245-42B2-9AD4-3503812A9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1923" y="427002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Abs. 4 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Oval 14">
            <a:extLst>
              <a:ext uri="{FF2B5EF4-FFF2-40B4-BE49-F238E27FC236}">
                <a16:creationId xmlns:a16="http://schemas.microsoft.com/office/drawing/2014/main" id="{D2E09157-CE50-4F4E-8FC7-590B0A6D0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807" y="429090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Abs. 1</a:t>
            </a:r>
          </a:p>
        </p:txBody>
      </p:sp>
      <p:sp>
        <p:nvSpPr>
          <p:cNvPr id="157" name="Oval 10">
            <a:extLst>
              <a:ext uri="{FF2B5EF4-FFF2-40B4-BE49-F238E27FC236}">
                <a16:creationId xmlns:a16="http://schemas.microsoft.com/office/drawing/2014/main" id="{97203561-1FD6-42A1-8EFC-5519FFAF3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8807" y="4222375"/>
            <a:ext cx="802386" cy="802386"/>
          </a:xfrm>
          <a:prstGeom prst="ellipse">
            <a:avLst/>
          </a:prstGeom>
          <a:solidFill>
            <a:schemeClr val="bg1"/>
          </a:solidFill>
          <a:ln w="6350">
            <a:solidFill>
              <a:srgbClr val="002060"/>
            </a:solidFill>
          </a:ln>
        </p:spPr>
        <p:txBody>
          <a:bodyPr vert="horz" wrap="none" lIns="0" tIns="96012" rIns="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Abs. 5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Freeform 97">
            <a:extLst>
              <a:ext uri="{FF2B5EF4-FFF2-40B4-BE49-F238E27FC236}">
                <a16:creationId xmlns:a16="http://schemas.microsoft.com/office/drawing/2014/main" id="{13CE6878-55C2-4E05-AF83-49807F5A524B}"/>
              </a:ext>
            </a:extLst>
          </p:cNvPr>
          <p:cNvSpPr/>
          <p:nvPr/>
        </p:nvSpPr>
        <p:spPr>
          <a:xfrm>
            <a:off x="2744000" y="2981333"/>
            <a:ext cx="1980000" cy="1197831"/>
          </a:xfrm>
          <a:custGeom>
            <a:avLst/>
            <a:gdLst>
              <a:gd name="connsiteX0" fmla="*/ 0 w 1523552"/>
              <a:gd name="connsiteY0" fmla="*/ 0 h 1373864"/>
              <a:gd name="connsiteX1" fmla="*/ 1523552 w 1523552"/>
              <a:gd name="connsiteY1" fmla="*/ 0 h 1373864"/>
              <a:gd name="connsiteX2" fmla="*/ 1523552 w 1523552"/>
              <a:gd name="connsiteY2" fmla="*/ 750975 h 1373864"/>
              <a:gd name="connsiteX3" fmla="*/ 885310 w 1523552"/>
              <a:gd name="connsiteY3" fmla="*/ 750975 h 1373864"/>
              <a:gd name="connsiteX4" fmla="*/ 761777 w 1523552"/>
              <a:gd name="connsiteY4" fmla="*/ 1373864 h 1373864"/>
              <a:gd name="connsiteX5" fmla="*/ 638245 w 1523552"/>
              <a:gd name="connsiteY5" fmla="*/ 750975 h 1373864"/>
              <a:gd name="connsiteX6" fmla="*/ 0 w 1523552"/>
              <a:gd name="connsiteY6" fmla="*/ 750975 h 1373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4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4"/>
                </a:lnTo>
                <a:lnTo>
                  <a:pt x="638245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6"/>
          </a:solidFill>
          <a:ln w="57150">
            <a:solidFill>
              <a:schemeClr val="accent6">
                <a:lumMod val="50000"/>
              </a:schemeClr>
            </a:solidFill>
          </a:ln>
        </p:spPr>
        <p:txBody>
          <a:bodyPr wrap="square" tIns="68580" bIns="54864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Interventionsgebiet</a:t>
            </a:r>
            <a:endParaRPr lang="en-US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Freeform 99">
            <a:extLst>
              <a:ext uri="{FF2B5EF4-FFF2-40B4-BE49-F238E27FC236}">
                <a16:creationId xmlns:a16="http://schemas.microsoft.com/office/drawing/2014/main" id="{58E9600F-1A95-4449-BF25-FC7EA49CB16E}"/>
              </a:ext>
            </a:extLst>
          </p:cNvPr>
          <p:cNvSpPr/>
          <p:nvPr/>
        </p:nvSpPr>
        <p:spPr>
          <a:xfrm>
            <a:off x="5106000" y="2997888"/>
            <a:ext cx="1980000" cy="1114315"/>
          </a:xfrm>
          <a:custGeom>
            <a:avLst/>
            <a:gdLst>
              <a:gd name="connsiteX0" fmla="*/ 0 w 1523552"/>
              <a:gd name="connsiteY0" fmla="*/ 0 h 1373864"/>
              <a:gd name="connsiteX1" fmla="*/ 1523552 w 1523552"/>
              <a:gd name="connsiteY1" fmla="*/ 0 h 1373864"/>
              <a:gd name="connsiteX2" fmla="*/ 1523552 w 1523552"/>
              <a:gd name="connsiteY2" fmla="*/ 750975 h 1373864"/>
              <a:gd name="connsiteX3" fmla="*/ 885310 w 1523552"/>
              <a:gd name="connsiteY3" fmla="*/ 750975 h 1373864"/>
              <a:gd name="connsiteX4" fmla="*/ 761777 w 1523552"/>
              <a:gd name="connsiteY4" fmla="*/ 1373864 h 1373864"/>
              <a:gd name="connsiteX5" fmla="*/ 638245 w 1523552"/>
              <a:gd name="connsiteY5" fmla="*/ 750975 h 1373864"/>
              <a:gd name="connsiteX6" fmla="*/ 0 w 1523552"/>
              <a:gd name="connsiteY6" fmla="*/ 750975 h 1373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4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4"/>
                </a:lnTo>
                <a:lnTo>
                  <a:pt x="638245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2"/>
          </a:solidFill>
          <a:ln w="6350">
            <a:solidFill>
              <a:schemeClr val="accent3"/>
            </a:solidFill>
          </a:ln>
        </p:spPr>
        <p:txBody>
          <a:bodyPr wrap="square" tIns="68580" bIns="54864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Nachtsichtvorsatz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95000"/>
              </a:lnSpc>
            </a:pP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-</a:t>
            </a: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aufsatz</a:t>
            </a:r>
            <a:endParaRPr lang="en-US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Freeform 100">
            <a:extLst>
              <a:ext uri="{FF2B5EF4-FFF2-40B4-BE49-F238E27FC236}">
                <a16:creationId xmlns:a16="http://schemas.microsoft.com/office/drawing/2014/main" id="{B0864E8C-A75E-4229-A5EF-CA812E5F3D59}"/>
              </a:ext>
            </a:extLst>
          </p:cNvPr>
          <p:cNvSpPr/>
          <p:nvPr/>
        </p:nvSpPr>
        <p:spPr>
          <a:xfrm>
            <a:off x="7468000" y="2997888"/>
            <a:ext cx="1980000" cy="1137086"/>
          </a:xfrm>
          <a:custGeom>
            <a:avLst/>
            <a:gdLst>
              <a:gd name="connsiteX0" fmla="*/ 0 w 1523552"/>
              <a:gd name="connsiteY0" fmla="*/ 0 h 1373865"/>
              <a:gd name="connsiteX1" fmla="*/ 1523552 w 1523552"/>
              <a:gd name="connsiteY1" fmla="*/ 0 h 1373865"/>
              <a:gd name="connsiteX2" fmla="*/ 1523552 w 1523552"/>
              <a:gd name="connsiteY2" fmla="*/ 750975 h 1373865"/>
              <a:gd name="connsiteX3" fmla="*/ 885310 w 1523552"/>
              <a:gd name="connsiteY3" fmla="*/ 750975 h 1373865"/>
              <a:gd name="connsiteX4" fmla="*/ 761777 w 1523552"/>
              <a:gd name="connsiteY4" fmla="*/ 1373865 h 1373865"/>
              <a:gd name="connsiteX5" fmla="*/ 638245 w 1523552"/>
              <a:gd name="connsiteY5" fmla="*/ 750975 h 1373865"/>
              <a:gd name="connsiteX6" fmla="*/ 0 w 1523552"/>
              <a:gd name="connsiteY6" fmla="*/ 750975 h 137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5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5"/>
                </a:lnTo>
                <a:lnTo>
                  <a:pt x="638245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2"/>
          </a:solidFill>
          <a:ln w="6350">
            <a:solidFill>
              <a:schemeClr val="accent4"/>
            </a:solidFill>
          </a:ln>
        </p:spPr>
        <p:txBody>
          <a:bodyPr wrap="square" tIns="68580" bIns="54864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Anordnungen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95000"/>
              </a:lnSpc>
            </a:pP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22d IV 1 Nr. 1 und 2</a:t>
            </a:r>
          </a:p>
        </p:txBody>
      </p:sp>
      <p:sp>
        <p:nvSpPr>
          <p:cNvPr id="169" name="Freeform 102">
            <a:extLst>
              <a:ext uri="{FF2B5EF4-FFF2-40B4-BE49-F238E27FC236}">
                <a16:creationId xmlns:a16="http://schemas.microsoft.com/office/drawing/2014/main" id="{68740ED0-23B9-4A41-B623-54517FD83EDE}"/>
              </a:ext>
            </a:extLst>
          </p:cNvPr>
          <p:cNvSpPr/>
          <p:nvPr/>
        </p:nvSpPr>
        <p:spPr>
          <a:xfrm>
            <a:off x="9830000" y="2997888"/>
            <a:ext cx="1980000" cy="1181276"/>
          </a:xfrm>
          <a:custGeom>
            <a:avLst/>
            <a:gdLst>
              <a:gd name="connsiteX0" fmla="*/ 0 w 1523552"/>
              <a:gd name="connsiteY0" fmla="*/ 0 h 1373865"/>
              <a:gd name="connsiteX1" fmla="*/ 1523552 w 1523552"/>
              <a:gd name="connsiteY1" fmla="*/ 0 h 1373865"/>
              <a:gd name="connsiteX2" fmla="*/ 1523552 w 1523552"/>
              <a:gd name="connsiteY2" fmla="*/ 750975 h 1373865"/>
              <a:gd name="connsiteX3" fmla="*/ 885310 w 1523552"/>
              <a:gd name="connsiteY3" fmla="*/ 750975 h 1373865"/>
              <a:gd name="connsiteX4" fmla="*/ 761777 w 1523552"/>
              <a:gd name="connsiteY4" fmla="*/ 1373865 h 1373865"/>
              <a:gd name="connsiteX5" fmla="*/ 638244 w 1523552"/>
              <a:gd name="connsiteY5" fmla="*/ 750975 h 1373865"/>
              <a:gd name="connsiteX6" fmla="*/ 0 w 1523552"/>
              <a:gd name="connsiteY6" fmla="*/ 750975 h 137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5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5"/>
                </a:lnTo>
                <a:lnTo>
                  <a:pt x="638244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2"/>
          </a:solidFill>
          <a:ln w="6350">
            <a:solidFill>
              <a:schemeClr val="accent5"/>
            </a:solidFill>
          </a:ln>
        </p:spPr>
        <p:txBody>
          <a:bodyPr wrap="square" tIns="68580" bIns="54864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35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Genehmigungen</a:t>
            </a:r>
            <a:r>
              <a:rPr lang="en-US" sz="13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en-US" sz="13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95000"/>
              </a:lnSpc>
            </a:pPr>
            <a:r>
              <a:rPr lang="en-US" sz="13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22d III 1 u. 2 </a:t>
            </a:r>
            <a:r>
              <a:rPr lang="en-US" sz="135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BJagdG</a:t>
            </a:r>
            <a:endParaRPr lang="en-US" sz="13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Freeform 97">
            <a:extLst>
              <a:ext uri="{FF2B5EF4-FFF2-40B4-BE49-F238E27FC236}">
                <a16:creationId xmlns:a16="http://schemas.microsoft.com/office/drawing/2014/main" id="{125EE85E-B60E-4D10-98EB-EE9D6D28BE03}"/>
              </a:ext>
            </a:extLst>
          </p:cNvPr>
          <p:cNvSpPr/>
          <p:nvPr/>
        </p:nvSpPr>
        <p:spPr>
          <a:xfrm>
            <a:off x="382000" y="2981333"/>
            <a:ext cx="1980000" cy="1197831"/>
          </a:xfrm>
          <a:custGeom>
            <a:avLst/>
            <a:gdLst>
              <a:gd name="connsiteX0" fmla="*/ 0 w 1523552"/>
              <a:gd name="connsiteY0" fmla="*/ 0 h 1373864"/>
              <a:gd name="connsiteX1" fmla="*/ 1523552 w 1523552"/>
              <a:gd name="connsiteY1" fmla="*/ 0 h 1373864"/>
              <a:gd name="connsiteX2" fmla="*/ 1523552 w 1523552"/>
              <a:gd name="connsiteY2" fmla="*/ 750975 h 1373864"/>
              <a:gd name="connsiteX3" fmla="*/ 885310 w 1523552"/>
              <a:gd name="connsiteY3" fmla="*/ 750975 h 1373864"/>
              <a:gd name="connsiteX4" fmla="*/ 761777 w 1523552"/>
              <a:gd name="connsiteY4" fmla="*/ 1373864 h 1373864"/>
              <a:gd name="connsiteX5" fmla="*/ 638245 w 1523552"/>
              <a:gd name="connsiteY5" fmla="*/ 750975 h 1373864"/>
              <a:gd name="connsiteX6" fmla="*/ 0 w 1523552"/>
              <a:gd name="connsiteY6" fmla="*/ 750975 h 1373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3552" h="1373864">
                <a:moveTo>
                  <a:pt x="0" y="0"/>
                </a:moveTo>
                <a:lnTo>
                  <a:pt x="1523552" y="0"/>
                </a:lnTo>
                <a:lnTo>
                  <a:pt x="1523552" y="750975"/>
                </a:lnTo>
                <a:lnTo>
                  <a:pt x="885310" y="750975"/>
                </a:lnTo>
                <a:lnTo>
                  <a:pt x="761777" y="1373864"/>
                </a:lnTo>
                <a:lnTo>
                  <a:pt x="638245" y="750975"/>
                </a:lnTo>
                <a:lnTo>
                  <a:pt x="0" y="750975"/>
                </a:lnTo>
                <a:close/>
              </a:path>
            </a:pathLst>
          </a:custGeom>
          <a:solidFill>
            <a:schemeClr val="accent2"/>
          </a:solidFill>
          <a:ln w="57150">
            <a:noFill/>
          </a:ln>
        </p:spPr>
        <p:txBody>
          <a:bodyPr wrap="square" tIns="68580" bIns="54864" anchor="t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Schnellabschuss</a:t>
            </a:r>
            <a:r>
              <a:rPr lang="en-US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>
              <a:lnSpc>
                <a:spcPct val="95000"/>
              </a:lnSpc>
            </a:pPr>
            <a:r>
              <a:rPr lang="en-US" sz="13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verfahren</a:t>
            </a:r>
            <a:endParaRPr lang="en-US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3C045DA-EA95-D1AA-5A89-130F0357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Datumsplatzhalter 2">
            <a:extLst>
              <a:ext uri="{FF2B5EF4-FFF2-40B4-BE49-F238E27FC236}">
                <a16:creationId xmlns:a16="http://schemas.microsoft.com/office/drawing/2014/main" id="{48D5C613-F1CD-4705-B3F2-5D2B86ABB9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7F65AF2-146C-4AE2-88CE-AC1472D41D5D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373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Interventionsgebiet 1/3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ADFC6FA4-6445-4A92-871D-2AF24DB8891F}"/>
              </a:ext>
            </a:extLst>
          </p:cNvPr>
          <p:cNvSpPr>
            <a:spLocks/>
          </p:cNvSpPr>
          <p:nvPr/>
        </p:nvSpPr>
        <p:spPr bwMode="auto">
          <a:xfrm>
            <a:off x="1440196" y="2772656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60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4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1" y="24"/>
                  <a:pt x="155" y="80"/>
                  <a:pt x="151" y="149"/>
                </a:cubicBezTo>
                <a:cubicBezTo>
                  <a:pt x="147" y="218"/>
                  <a:pt x="193" y="279"/>
                  <a:pt x="260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2" y="292"/>
                  <a:pt x="131" y="225"/>
                  <a:pt x="135" y="148"/>
                </a:cubicBezTo>
                <a:cubicBezTo>
                  <a:pt x="140" y="71"/>
                  <a:pt x="202" y="8"/>
                  <a:pt x="279" y="3"/>
                </a:cubicBezTo>
                <a:cubicBezTo>
                  <a:pt x="323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4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20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A9522880-EF7F-45C0-8D7A-ABF73E5C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7374" y="2858054"/>
            <a:ext cx="669108" cy="67370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B44FD92E-3FE0-41D5-9DED-09AC30F7A0FB}"/>
              </a:ext>
            </a:extLst>
          </p:cNvPr>
          <p:cNvSpPr>
            <a:spLocks/>
          </p:cNvSpPr>
          <p:nvPr/>
        </p:nvSpPr>
        <p:spPr bwMode="auto">
          <a:xfrm>
            <a:off x="3021286" y="3722759"/>
            <a:ext cx="1560231" cy="1002873"/>
          </a:xfrm>
          <a:custGeom>
            <a:avLst/>
            <a:gdLst>
              <a:gd name="T0" fmla="*/ 0 w 580"/>
              <a:gd name="T1" fmla="*/ 0 h 369"/>
              <a:gd name="T2" fmla="*/ 254 w 580"/>
              <a:gd name="T3" fmla="*/ 0 h 369"/>
              <a:gd name="T4" fmla="*/ 282 w 580"/>
              <a:gd name="T5" fmla="*/ 28 h 369"/>
              <a:gd name="T6" fmla="*/ 282 w 580"/>
              <a:gd name="T7" fmla="*/ 48 h 369"/>
              <a:gd name="T8" fmla="*/ 260 w 580"/>
              <a:gd name="T9" fmla="*/ 76 h 369"/>
              <a:gd name="T10" fmla="*/ 151 w 580"/>
              <a:gd name="T11" fmla="*/ 211 h 369"/>
              <a:gd name="T12" fmla="*/ 195 w 580"/>
              <a:gd name="T13" fmla="*/ 313 h 369"/>
              <a:gd name="T14" fmla="*/ 300 w 580"/>
              <a:gd name="T15" fmla="*/ 350 h 369"/>
              <a:gd name="T16" fmla="*/ 429 w 580"/>
              <a:gd name="T17" fmla="*/ 220 h 369"/>
              <a:gd name="T18" fmla="*/ 320 w 580"/>
              <a:gd name="T19" fmla="*/ 76 h 369"/>
              <a:gd name="T20" fmla="*/ 298 w 580"/>
              <a:gd name="T21" fmla="*/ 48 h 369"/>
              <a:gd name="T22" fmla="*/ 298 w 580"/>
              <a:gd name="T23" fmla="*/ 28 h 369"/>
              <a:gd name="T24" fmla="*/ 326 w 580"/>
              <a:gd name="T25" fmla="*/ 0 h 369"/>
              <a:gd name="T26" fmla="*/ 580 w 580"/>
              <a:gd name="T27" fmla="*/ 0 h 369"/>
              <a:gd name="T28" fmla="*/ 580 w 580"/>
              <a:gd name="T29" fmla="*/ 16 h 369"/>
              <a:gd name="T30" fmla="*/ 326 w 580"/>
              <a:gd name="T31" fmla="*/ 16 h 369"/>
              <a:gd name="T32" fmla="*/ 314 w 580"/>
              <a:gd name="T33" fmla="*/ 28 h 369"/>
              <a:gd name="T34" fmla="*/ 314 w 580"/>
              <a:gd name="T35" fmla="*/ 48 h 369"/>
              <a:gd name="T36" fmla="*/ 324 w 580"/>
              <a:gd name="T37" fmla="*/ 60 h 369"/>
              <a:gd name="T38" fmla="*/ 445 w 580"/>
              <a:gd name="T39" fmla="*/ 221 h 369"/>
              <a:gd name="T40" fmla="*/ 301 w 580"/>
              <a:gd name="T41" fmla="*/ 366 h 369"/>
              <a:gd name="T42" fmla="*/ 184 w 580"/>
              <a:gd name="T43" fmla="*/ 325 h 369"/>
              <a:gd name="T44" fmla="*/ 135 w 580"/>
              <a:gd name="T45" fmla="*/ 211 h 369"/>
              <a:gd name="T46" fmla="*/ 256 w 580"/>
              <a:gd name="T47" fmla="*/ 60 h 369"/>
              <a:gd name="T48" fmla="*/ 266 w 580"/>
              <a:gd name="T49" fmla="*/ 48 h 369"/>
              <a:gd name="T50" fmla="*/ 266 w 580"/>
              <a:gd name="T51" fmla="*/ 28 h 369"/>
              <a:gd name="T52" fmla="*/ 254 w 580"/>
              <a:gd name="T53" fmla="*/ 16 h 369"/>
              <a:gd name="T54" fmla="*/ 0 w 580"/>
              <a:gd name="T55" fmla="*/ 16 h 369"/>
              <a:gd name="T56" fmla="*/ 0 w 580"/>
              <a:gd name="T5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0" y="0"/>
                </a:moveTo>
                <a:cubicBezTo>
                  <a:pt x="254" y="0"/>
                  <a:pt x="254" y="0"/>
                  <a:pt x="254" y="0"/>
                </a:cubicBezTo>
                <a:cubicBezTo>
                  <a:pt x="269" y="0"/>
                  <a:pt x="282" y="13"/>
                  <a:pt x="282" y="28"/>
                </a:cubicBezTo>
                <a:cubicBezTo>
                  <a:pt x="282" y="48"/>
                  <a:pt x="282" y="48"/>
                  <a:pt x="282" y="48"/>
                </a:cubicBezTo>
                <a:cubicBezTo>
                  <a:pt x="282" y="61"/>
                  <a:pt x="272" y="73"/>
                  <a:pt x="260" y="76"/>
                </a:cubicBezTo>
                <a:cubicBezTo>
                  <a:pt x="196" y="90"/>
                  <a:pt x="151" y="147"/>
                  <a:pt x="151" y="211"/>
                </a:cubicBezTo>
                <a:cubicBezTo>
                  <a:pt x="151" y="250"/>
                  <a:pt x="167" y="287"/>
                  <a:pt x="195" y="313"/>
                </a:cubicBezTo>
                <a:cubicBezTo>
                  <a:pt x="223" y="340"/>
                  <a:pt x="261" y="353"/>
                  <a:pt x="300" y="350"/>
                </a:cubicBezTo>
                <a:cubicBezTo>
                  <a:pt x="369" y="345"/>
                  <a:pt x="425" y="289"/>
                  <a:pt x="429" y="220"/>
                </a:cubicBezTo>
                <a:cubicBezTo>
                  <a:pt x="433" y="151"/>
                  <a:pt x="387" y="90"/>
                  <a:pt x="320" y="76"/>
                </a:cubicBezTo>
                <a:cubicBezTo>
                  <a:pt x="307" y="73"/>
                  <a:pt x="298" y="61"/>
                  <a:pt x="298" y="48"/>
                </a:cubicBezTo>
                <a:cubicBezTo>
                  <a:pt x="298" y="28"/>
                  <a:pt x="298" y="28"/>
                  <a:pt x="298" y="28"/>
                </a:cubicBezTo>
                <a:cubicBezTo>
                  <a:pt x="298" y="13"/>
                  <a:pt x="310" y="0"/>
                  <a:pt x="326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580" y="16"/>
                  <a:pt x="580" y="16"/>
                  <a:pt x="580" y="16"/>
                </a:cubicBezTo>
                <a:cubicBezTo>
                  <a:pt x="326" y="16"/>
                  <a:pt x="326" y="16"/>
                  <a:pt x="326" y="16"/>
                </a:cubicBezTo>
                <a:cubicBezTo>
                  <a:pt x="319" y="16"/>
                  <a:pt x="314" y="21"/>
                  <a:pt x="314" y="28"/>
                </a:cubicBezTo>
                <a:cubicBezTo>
                  <a:pt x="314" y="48"/>
                  <a:pt x="314" y="48"/>
                  <a:pt x="314" y="48"/>
                </a:cubicBezTo>
                <a:cubicBezTo>
                  <a:pt x="314" y="54"/>
                  <a:pt x="318" y="59"/>
                  <a:pt x="324" y="60"/>
                </a:cubicBezTo>
                <a:cubicBezTo>
                  <a:pt x="398" y="77"/>
                  <a:pt x="449" y="144"/>
                  <a:pt x="445" y="221"/>
                </a:cubicBezTo>
                <a:cubicBezTo>
                  <a:pt x="440" y="298"/>
                  <a:pt x="378" y="361"/>
                  <a:pt x="301" y="366"/>
                </a:cubicBezTo>
                <a:cubicBezTo>
                  <a:pt x="257" y="369"/>
                  <a:pt x="216" y="355"/>
                  <a:pt x="184" y="325"/>
                </a:cubicBezTo>
                <a:cubicBezTo>
                  <a:pt x="153" y="296"/>
                  <a:pt x="135" y="254"/>
                  <a:pt x="135" y="211"/>
                </a:cubicBezTo>
                <a:cubicBezTo>
                  <a:pt x="135" y="139"/>
                  <a:pt x="186" y="76"/>
                  <a:pt x="256" y="60"/>
                </a:cubicBezTo>
                <a:cubicBezTo>
                  <a:pt x="262" y="59"/>
                  <a:pt x="266" y="54"/>
                  <a:pt x="266" y="48"/>
                </a:cubicBezTo>
                <a:cubicBezTo>
                  <a:pt x="266" y="28"/>
                  <a:pt x="266" y="28"/>
                  <a:pt x="266" y="28"/>
                </a:cubicBezTo>
                <a:cubicBezTo>
                  <a:pt x="266" y="21"/>
                  <a:pt x="260" y="16"/>
                  <a:pt x="254" y="16"/>
                </a:cubicBezTo>
                <a:cubicBezTo>
                  <a:pt x="0" y="16"/>
                  <a:pt x="0" y="16"/>
                  <a:pt x="0" y="1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4257910C-FAAE-44D0-B043-9C6D50FE5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847" y="3959682"/>
            <a:ext cx="669108" cy="67370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3FDD27B0-19E4-42FE-B994-8495480259C2}"/>
              </a:ext>
            </a:extLst>
          </p:cNvPr>
          <p:cNvSpPr>
            <a:spLocks/>
          </p:cNvSpPr>
          <p:nvPr/>
        </p:nvSpPr>
        <p:spPr bwMode="auto">
          <a:xfrm>
            <a:off x="5931903" y="2760010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59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3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0" y="24"/>
                  <a:pt x="155" y="80"/>
                  <a:pt x="151" y="149"/>
                </a:cubicBezTo>
                <a:cubicBezTo>
                  <a:pt x="147" y="218"/>
                  <a:pt x="193" y="279"/>
                  <a:pt x="259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1" y="292"/>
                  <a:pt x="130" y="225"/>
                  <a:pt x="135" y="148"/>
                </a:cubicBezTo>
                <a:cubicBezTo>
                  <a:pt x="139" y="71"/>
                  <a:pt x="201" y="8"/>
                  <a:pt x="279" y="3"/>
                </a:cubicBezTo>
                <a:cubicBezTo>
                  <a:pt x="322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3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19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10">
            <a:extLst>
              <a:ext uri="{FF2B5EF4-FFF2-40B4-BE49-F238E27FC236}">
                <a16:creationId xmlns:a16="http://schemas.microsoft.com/office/drawing/2014/main" id="{9A773933-129E-4762-B2FA-AB8431DBF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7464" y="2847920"/>
            <a:ext cx="670639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0CE875DE-C7D1-4E52-ADAD-430116800A8E}"/>
              </a:ext>
            </a:extLst>
          </p:cNvPr>
          <p:cNvSpPr>
            <a:spLocks/>
          </p:cNvSpPr>
          <p:nvPr/>
        </p:nvSpPr>
        <p:spPr bwMode="auto">
          <a:xfrm>
            <a:off x="8777880" y="3722759"/>
            <a:ext cx="1564824" cy="1007636"/>
          </a:xfrm>
          <a:custGeom>
            <a:avLst/>
            <a:gdLst>
              <a:gd name="T0" fmla="*/ 0 w 581"/>
              <a:gd name="T1" fmla="*/ 0 h 369"/>
              <a:gd name="T2" fmla="*/ 254 w 581"/>
              <a:gd name="T3" fmla="*/ 0 h 369"/>
              <a:gd name="T4" fmla="*/ 282 w 581"/>
              <a:gd name="T5" fmla="*/ 28 h 369"/>
              <a:gd name="T6" fmla="*/ 282 w 581"/>
              <a:gd name="T7" fmla="*/ 48 h 369"/>
              <a:gd name="T8" fmla="*/ 260 w 581"/>
              <a:gd name="T9" fmla="*/ 76 h 369"/>
              <a:gd name="T10" fmla="*/ 151 w 581"/>
              <a:gd name="T11" fmla="*/ 211 h 369"/>
              <a:gd name="T12" fmla="*/ 196 w 581"/>
              <a:gd name="T13" fmla="*/ 313 h 369"/>
              <a:gd name="T14" fmla="*/ 300 w 581"/>
              <a:gd name="T15" fmla="*/ 350 h 369"/>
              <a:gd name="T16" fmla="*/ 429 w 581"/>
              <a:gd name="T17" fmla="*/ 220 h 369"/>
              <a:gd name="T18" fmla="*/ 321 w 581"/>
              <a:gd name="T19" fmla="*/ 76 h 369"/>
              <a:gd name="T20" fmla="*/ 299 w 581"/>
              <a:gd name="T21" fmla="*/ 48 h 369"/>
              <a:gd name="T22" fmla="*/ 299 w 581"/>
              <a:gd name="T23" fmla="*/ 28 h 369"/>
              <a:gd name="T24" fmla="*/ 327 w 581"/>
              <a:gd name="T25" fmla="*/ 0 h 369"/>
              <a:gd name="T26" fmla="*/ 581 w 581"/>
              <a:gd name="T27" fmla="*/ 0 h 369"/>
              <a:gd name="T28" fmla="*/ 581 w 581"/>
              <a:gd name="T29" fmla="*/ 16 h 369"/>
              <a:gd name="T30" fmla="*/ 327 w 581"/>
              <a:gd name="T31" fmla="*/ 16 h 369"/>
              <a:gd name="T32" fmla="*/ 315 w 581"/>
              <a:gd name="T33" fmla="*/ 28 h 369"/>
              <a:gd name="T34" fmla="*/ 315 w 581"/>
              <a:gd name="T35" fmla="*/ 48 h 369"/>
              <a:gd name="T36" fmla="*/ 324 w 581"/>
              <a:gd name="T37" fmla="*/ 60 h 369"/>
              <a:gd name="T38" fmla="*/ 445 w 581"/>
              <a:gd name="T39" fmla="*/ 221 h 369"/>
              <a:gd name="T40" fmla="*/ 302 w 581"/>
              <a:gd name="T41" fmla="*/ 366 h 369"/>
              <a:gd name="T42" fmla="*/ 185 w 581"/>
              <a:gd name="T43" fmla="*/ 325 h 369"/>
              <a:gd name="T44" fmla="*/ 135 w 581"/>
              <a:gd name="T45" fmla="*/ 211 h 369"/>
              <a:gd name="T46" fmla="*/ 257 w 581"/>
              <a:gd name="T47" fmla="*/ 60 h 369"/>
              <a:gd name="T48" fmla="*/ 266 w 581"/>
              <a:gd name="T49" fmla="*/ 48 h 369"/>
              <a:gd name="T50" fmla="*/ 266 w 581"/>
              <a:gd name="T51" fmla="*/ 28 h 369"/>
              <a:gd name="T52" fmla="*/ 254 w 581"/>
              <a:gd name="T53" fmla="*/ 16 h 369"/>
              <a:gd name="T54" fmla="*/ 0 w 581"/>
              <a:gd name="T55" fmla="*/ 16 h 369"/>
              <a:gd name="T56" fmla="*/ 0 w 581"/>
              <a:gd name="T5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1" h="369">
                <a:moveTo>
                  <a:pt x="0" y="0"/>
                </a:moveTo>
                <a:cubicBezTo>
                  <a:pt x="254" y="0"/>
                  <a:pt x="254" y="0"/>
                  <a:pt x="254" y="0"/>
                </a:cubicBezTo>
                <a:cubicBezTo>
                  <a:pt x="270" y="0"/>
                  <a:pt x="282" y="13"/>
                  <a:pt x="282" y="28"/>
                </a:cubicBezTo>
                <a:cubicBezTo>
                  <a:pt x="282" y="48"/>
                  <a:pt x="282" y="48"/>
                  <a:pt x="282" y="48"/>
                </a:cubicBezTo>
                <a:cubicBezTo>
                  <a:pt x="282" y="61"/>
                  <a:pt x="273" y="73"/>
                  <a:pt x="260" y="76"/>
                </a:cubicBezTo>
                <a:cubicBezTo>
                  <a:pt x="197" y="90"/>
                  <a:pt x="151" y="147"/>
                  <a:pt x="151" y="211"/>
                </a:cubicBezTo>
                <a:cubicBezTo>
                  <a:pt x="151" y="250"/>
                  <a:pt x="167" y="287"/>
                  <a:pt x="196" y="313"/>
                </a:cubicBezTo>
                <a:cubicBezTo>
                  <a:pt x="224" y="340"/>
                  <a:pt x="261" y="353"/>
                  <a:pt x="300" y="350"/>
                </a:cubicBezTo>
                <a:cubicBezTo>
                  <a:pt x="370" y="345"/>
                  <a:pt x="425" y="289"/>
                  <a:pt x="429" y="220"/>
                </a:cubicBezTo>
                <a:cubicBezTo>
                  <a:pt x="433" y="151"/>
                  <a:pt x="388" y="90"/>
                  <a:pt x="321" y="76"/>
                </a:cubicBezTo>
                <a:cubicBezTo>
                  <a:pt x="308" y="73"/>
                  <a:pt x="299" y="61"/>
                  <a:pt x="299" y="48"/>
                </a:cubicBezTo>
                <a:cubicBezTo>
                  <a:pt x="299" y="28"/>
                  <a:pt x="299" y="28"/>
                  <a:pt x="299" y="28"/>
                </a:cubicBezTo>
                <a:cubicBezTo>
                  <a:pt x="299" y="13"/>
                  <a:pt x="311" y="0"/>
                  <a:pt x="327" y="0"/>
                </a:cubicBezTo>
                <a:cubicBezTo>
                  <a:pt x="581" y="0"/>
                  <a:pt x="581" y="0"/>
                  <a:pt x="581" y="0"/>
                </a:cubicBezTo>
                <a:cubicBezTo>
                  <a:pt x="581" y="16"/>
                  <a:pt x="581" y="16"/>
                  <a:pt x="581" y="16"/>
                </a:cubicBezTo>
                <a:cubicBezTo>
                  <a:pt x="327" y="16"/>
                  <a:pt x="327" y="16"/>
                  <a:pt x="327" y="16"/>
                </a:cubicBezTo>
                <a:cubicBezTo>
                  <a:pt x="320" y="16"/>
                  <a:pt x="315" y="21"/>
                  <a:pt x="315" y="28"/>
                </a:cubicBezTo>
                <a:cubicBezTo>
                  <a:pt x="315" y="48"/>
                  <a:pt x="315" y="48"/>
                  <a:pt x="315" y="48"/>
                </a:cubicBezTo>
                <a:cubicBezTo>
                  <a:pt x="315" y="54"/>
                  <a:pt x="319" y="59"/>
                  <a:pt x="324" y="60"/>
                </a:cubicBezTo>
                <a:cubicBezTo>
                  <a:pt x="399" y="77"/>
                  <a:pt x="450" y="144"/>
                  <a:pt x="445" y="221"/>
                </a:cubicBezTo>
                <a:cubicBezTo>
                  <a:pt x="441" y="298"/>
                  <a:pt x="379" y="361"/>
                  <a:pt x="302" y="366"/>
                </a:cubicBezTo>
                <a:cubicBezTo>
                  <a:pt x="258" y="369"/>
                  <a:pt x="216" y="355"/>
                  <a:pt x="185" y="325"/>
                </a:cubicBezTo>
                <a:cubicBezTo>
                  <a:pt x="153" y="296"/>
                  <a:pt x="135" y="254"/>
                  <a:pt x="135" y="211"/>
                </a:cubicBezTo>
                <a:cubicBezTo>
                  <a:pt x="135" y="139"/>
                  <a:pt x="186" y="76"/>
                  <a:pt x="257" y="60"/>
                </a:cubicBezTo>
                <a:cubicBezTo>
                  <a:pt x="262" y="59"/>
                  <a:pt x="266" y="54"/>
                  <a:pt x="266" y="48"/>
                </a:cubicBezTo>
                <a:cubicBezTo>
                  <a:pt x="266" y="28"/>
                  <a:pt x="266" y="28"/>
                  <a:pt x="266" y="28"/>
                </a:cubicBezTo>
                <a:cubicBezTo>
                  <a:pt x="266" y="21"/>
                  <a:pt x="261" y="16"/>
                  <a:pt x="254" y="16"/>
                </a:cubicBezTo>
                <a:cubicBezTo>
                  <a:pt x="0" y="16"/>
                  <a:pt x="0" y="16"/>
                  <a:pt x="0" y="1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0FA4A272-F1A8-477D-A1A7-DD077CD57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4972" y="3959682"/>
            <a:ext cx="670639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A1179D1C-2585-42F2-B410-88D1C7D37B67}"/>
              </a:ext>
            </a:extLst>
          </p:cNvPr>
          <p:cNvSpPr>
            <a:spLocks/>
          </p:cNvSpPr>
          <p:nvPr/>
        </p:nvSpPr>
        <p:spPr bwMode="auto">
          <a:xfrm>
            <a:off x="10354373" y="2772657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60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4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1" y="24"/>
                  <a:pt x="155" y="80"/>
                  <a:pt x="151" y="149"/>
                </a:cubicBezTo>
                <a:cubicBezTo>
                  <a:pt x="147" y="218"/>
                  <a:pt x="193" y="279"/>
                  <a:pt x="260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2" y="292"/>
                  <a:pt x="131" y="225"/>
                  <a:pt x="135" y="148"/>
                </a:cubicBezTo>
                <a:cubicBezTo>
                  <a:pt x="140" y="71"/>
                  <a:pt x="202" y="8"/>
                  <a:pt x="279" y="3"/>
                </a:cubicBezTo>
                <a:cubicBezTo>
                  <a:pt x="323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4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20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8" name="Oval 12">
            <a:extLst>
              <a:ext uri="{FF2B5EF4-FFF2-40B4-BE49-F238E27FC236}">
                <a16:creationId xmlns:a16="http://schemas.microsoft.com/office/drawing/2014/main" id="{759A0529-FC36-48A8-8D74-115B3AF61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9934" y="2858054"/>
            <a:ext cx="670639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4C9E6E1F-9E9F-41D1-96BC-9BA5DE817B4E}"/>
              </a:ext>
            </a:extLst>
          </p:cNvPr>
          <p:cNvCxnSpPr>
            <a:cxnSpLocks/>
          </p:cNvCxnSpPr>
          <p:nvPr/>
        </p:nvCxnSpPr>
        <p:spPr>
          <a:xfrm flipH="1">
            <a:off x="5334001" y="1457657"/>
            <a:ext cx="1573" cy="480177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9F4090C2-DBAF-47B2-9FC6-4CAE54948931}"/>
              </a:ext>
            </a:extLst>
          </p:cNvPr>
          <p:cNvCxnSpPr>
            <a:cxnSpLocks/>
          </p:cNvCxnSpPr>
          <p:nvPr/>
        </p:nvCxnSpPr>
        <p:spPr>
          <a:xfrm flipH="1">
            <a:off x="8113093" y="1457657"/>
            <a:ext cx="1573" cy="480177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66D7F843-6389-5077-C941-A1130DDCD29F}"/>
              </a:ext>
            </a:extLst>
          </p:cNvPr>
          <p:cNvSpPr txBox="1"/>
          <p:nvPr/>
        </p:nvSpPr>
        <p:spPr>
          <a:xfrm>
            <a:off x="517519" y="1420474"/>
            <a:ext cx="472309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1.    </a:t>
            </a:r>
            <a:r>
              <a:rPr lang="en-US" sz="135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Schäden</a:t>
            </a: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35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kumimoji="0" lang="en-US" sz="135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kumimoji="0" lang="en-US" sz="135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rial" panose="020B0604020202020204" pitchFamily="34" charset="0"/>
                <a:cs typeface="Arial" panose="020B0604020202020204" pitchFamily="34" charset="0"/>
              </a:rPr>
              <a:t>nicht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rial" panose="020B0604020202020204" pitchFamily="34" charset="0"/>
                <a:cs typeface="Arial" panose="020B0604020202020204" pitchFamily="34" charset="0"/>
              </a:rPr>
              <a:t>wildlebenden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Tier </a:t>
            </a:r>
            <a:r>
              <a:rPr lang="en-US" sz="1350" dirty="0" err="1">
                <a:latin typeface="Arial" panose="020B0604020202020204" pitchFamily="34" charset="0"/>
                <a:cs typeface="Arial" panose="020B0604020202020204" pitchFamily="34" charset="0"/>
              </a:rPr>
              <a:t>bzw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3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135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35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Schäden</a:t>
            </a:r>
            <a:r>
              <a:rPr lang="en-US" sz="135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 </a:t>
            </a:r>
            <a:r>
              <a:rPr lang="en-US" sz="135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Gebiet</a:t>
            </a:r>
            <a:r>
              <a:rPr lang="en-US" sz="135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35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Küstenschutzes</a:t>
            </a:r>
            <a:endParaRPr lang="en-US" sz="135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2.    </a:t>
            </a:r>
            <a:r>
              <a:rPr lang="en-US" sz="135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rial" panose="020B0604020202020204" pitchFamily="34" charset="0"/>
                <a:cs typeface="Arial" panose="020B0604020202020204" pitchFamily="34" charset="0"/>
              </a:rPr>
              <a:t>hoher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rial" panose="020B0604020202020204" pitchFamily="34" charset="0"/>
                <a:cs typeface="Arial" panose="020B0604020202020204" pitchFamily="34" charset="0"/>
              </a:rPr>
              <a:t>Wahrscheinlichkeit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kumimoji="0" lang="en-US" sz="135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urch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35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einen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Wolf  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kumimoji="0" lang="en-US" sz="135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verursacht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3.    </a:t>
            </a:r>
            <a:r>
              <a:rPr lang="en-US" sz="1350" dirty="0" err="1">
                <a:latin typeface="Arial" panose="020B0604020202020204" pitchFamily="34" charset="0"/>
                <a:cs typeface="Arial" panose="020B0604020202020204" pitchFamily="34" charset="0"/>
              </a:rPr>
              <a:t>bei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rial" panose="020B0604020202020204" pitchFamily="34" charset="0"/>
                <a:cs typeface="Arial" panose="020B0604020202020204" pitchFamily="34" charset="0"/>
              </a:rPr>
              <a:t>Überwindung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von </a:t>
            </a:r>
            <a:r>
              <a:rPr lang="en-US" sz="1350" dirty="0" err="1">
                <a:latin typeface="Arial" panose="020B0604020202020204" pitchFamily="34" charset="0"/>
                <a:cs typeface="Arial" panose="020B0604020202020204" pitchFamily="34" charset="0"/>
              </a:rPr>
              <a:t>zumutbar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latin typeface="Arial" panose="020B0604020202020204" pitchFamily="34" charset="0"/>
                <a:cs typeface="Arial" panose="020B0604020202020204" pitchFamily="34" charset="0"/>
              </a:rPr>
              <a:t>ergriffenen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1350" dirty="0" err="1">
                <a:latin typeface="Arial" panose="020B0604020202020204" pitchFamily="34" charset="0"/>
                <a:cs typeface="Arial" panose="020B0604020202020204" pitchFamily="34" charset="0"/>
              </a:rPr>
              <a:t>Herdenschutzmaßnahmen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C7FFA7A-EC51-EC04-4013-F9502F3D3E94}"/>
              </a:ext>
            </a:extLst>
          </p:cNvPr>
          <p:cNvSpPr/>
          <p:nvPr/>
        </p:nvSpPr>
        <p:spPr>
          <a:xfrm>
            <a:off x="517519" y="5261125"/>
            <a:ext cx="3945943" cy="998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  </a:t>
            </a:r>
            <a:r>
              <a:rPr lang="en-US" sz="135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Wolfsterritorium</a:t>
            </a: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350" b="1" i="0" u="sng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und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5.   dem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örtlichen</a:t>
            </a: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Wolfsrudel</a:t>
            </a:r>
            <a:r>
              <a:rPr lang="en-US" sz="135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bzw</a:t>
            </a:r>
            <a:r>
              <a:rPr lang="en-US" sz="135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–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35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35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paar</a:t>
            </a:r>
            <a:r>
              <a:rPr lang="en-US" sz="135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hoher</a:t>
            </a:r>
            <a:r>
              <a:rPr lang="en-US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Wahrscheinlichkeit</a:t>
            </a:r>
            <a:r>
              <a:rPr lang="en-US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3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35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zuzuordnen</a:t>
            </a:r>
            <a:endParaRPr kumimoji="0" lang="en-US" sz="135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oliennummernplatzhalter 16">
            <a:extLst>
              <a:ext uri="{FF2B5EF4-FFF2-40B4-BE49-F238E27FC236}">
                <a16:creationId xmlns:a16="http://schemas.microsoft.com/office/drawing/2014/main" id="{11385355-B11D-37B0-0A96-ECCFFC9EF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Datumsplatzhalter 2">
            <a:extLst>
              <a:ext uri="{FF2B5EF4-FFF2-40B4-BE49-F238E27FC236}">
                <a16:creationId xmlns:a16="http://schemas.microsoft.com/office/drawing/2014/main" id="{A452036D-66B7-4BC0-B63A-2EF8FEE175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13E484B-0608-48BF-8D47-05F9DC001FD3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644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Interventionsgebiet 2/3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ADFC6FA4-6445-4A92-871D-2AF24DB8891F}"/>
              </a:ext>
            </a:extLst>
          </p:cNvPr>
          <p:cNvSpPr>
            <a:spLocks/>
          </p:cNvSpPr>
          <p:nvPr/>
        </p:nvSpPr>
        <p:spPr bwMode="auto">
          <a:xfrm>
            <a:off x="1440196" y="2772656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60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4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1" y="24"/>
                  <a:pt x="155" y="80"/>
                  <a:pt x="151" y="149"/>
                </a:cubicBezTo>
                <a:cubicBezTo>
                  <a:pt x="147" y="218"/>
                  <a:pt x="193" y="279"/>
                  <a:pt x="260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2" y="292"/>
                  <a:pt x="131" y="225"/>
                  <a:pt x="135" y="148"/>
                </a:cubicBezTo>
                <a:cubicBezTo>
                  <a:pt x="140" y="71"/>
                  <a:pt x="202" y="8"/>
                  <a:pt x="279" y="3"/>
                </a:cubicBezTo>
                <a:cubicBezTo>
                  <a:pt x="323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4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20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A9522880-EF7F-45C0-8D7A-ABF73E5C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7374" y="2858054"/>
            <a:ext cx="669108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B44FD92E-3FE0-41D5-9DED-09AC30F7A0FB}"/>
              </a:ext>
            </a:extLst>
          </p:cNvPr>
          <p:cNvSpPr>
            <a:spLocks/>
          </p:cNvSpPr>
          <p:nvPr/>
        </p:nvSpPr>
        <p:spPr bwMode="auto">
          <a:xfrm>
            <a:off x="3021286" y="3722759"/>
            <a:ext cx="1560231" cy="1002873"/>
          </a:xfrm>
          <a:custGeom>
            <a:avLst/>
            <a:gdLst>
              <a:gd name="T0" fmla="*/ 0 w 580"/>
              <a:gd name="T1" fmla="*/ 0 h 369"/>
              <a:gd name="T2" fmla="*/ 254 w 580"/>
              <a:gd name="T3" fmla="*/ 0 h 369"/>
              <a:gd name="T4" fmla="*/ 282 w 580"/>
              <a:gd name="T5" fmla="*/ 28 h 369"/>
              <a:gd name="T6" fmla="*/ 282 w 580"/>
              <a:gd name="T7" fmla="*/ 48 h 369"/>
              <a:gd name="T8" fmla="*/ 260 w 580"/>
              <a:gd name="T9" fmla="*/ 76 h 369"/>
              <a:gd name="T10" fmla="*/ 151 w 580"/>
              <a:gd name="T11" fmla="*/ 211 h 369"/>
              <a:gd name="T12" fmla="*/ 195 w 580"/>
              <a:gd name="T13" fmla="*/ 313 h 369"/>
              <a:gd name="T14" fmla="*/ 300 w 580"/>
              <a:gd name="T15" fmla="*/ 350 h 369"/>
              <a:gd name="T16" fmla="*/ 429 w 580"/>
              <a:gd name="T17" fmla="*/ 220 h 369"/>
              <a:gd name="T18" fmla="*/ 320 w 580"/>
              <a:gd name="T19" fmla="*/ 76 h 369"/>
              <a:gd name="T20" fmla="*/ 298 w 580"/>
              <a:gd name="T21" fmla="*/ 48 h 369"/>
              <a:gd name="T22" fmla="*/ 298 w 580"/>
              <a:gd name="T23" fmla="*/ 28 h 369"/>
              <a:gd name="T24" fmla="*/ 326 w 580"/>
              <a:gd name="T25" fmla="*/ 0 h 369"/>
              <a:gd name="T26" fmla="*/ 580 w 580"/>
              <a:gd name="T27" fmla="*/ 0 h 369"/>
              <a:gd name="T28" fmla="*/ 580 w 580"/>
              <a:gd name="T29" fmla="*/ 16 h 369"/>
              <a:gd name="T30" fmla="*/ 326 w 580"/>
              <a:gd name="T31" fmla="*/ 16 h 369"/>
              <a:gd name="T32" fmla="*/ 314 w 580"/>
              <a:gd name="T33" fmla="*/ 28 h 369"/>
              <a:gd name="T34" fmla="*/ 314 w 580"/>
              <a:gd name="T35" fmla="*/ 48 h 369"/>
              <a:gd name="T36" fmla="*/ 324 w 580"/>
              <a:gd name="T37" fmla="*/ 60 h 369"/>
              <a:gd name="T38" fmla="*/ 445 w 580"/>
              <a:gd name="T39" fmla="*/ 221 h 369"/>
              <a:gd name="T40" fmla="*/ 301 w 580"/>
              <a:gd name="T41" fmla="*/ 366 h 369"/>
              <a:gd name="T42" fmla="*/ 184 w 580"/>
              <a:gd name="T43" fmla="*/ 325 h 369"/>
              <a:gd name="T44" fmla="*/ 135 w 580"/>
              <a:gd name="T45" fmla="*/ 211 h 369"/>
              <a:gd name="T46" fmla="*/ 256 w 580"/>
              <a:gd name="T47" fmla="*/ 60 h 369"/>
              <a:gd name="T48" fmla="*/ 266 w 580"/>
              <a:gd name="T49" fmla="*/ 48 h 369"/>
              <a:gd name="T50" fmla="*/ 266 w 580"/>
              <a:gd name="T51" fmla="*/ 28 h 369"/>
              <a:gd name="T52" fmla="*/ 254 w 580"/>
              <a:gd name="T53" fmla="*/ 16 h 369"/>
              <a:gd name="T54" fmla="*/ 0 w 580"/>
              <a:gd name="T55" fmla="*/ 16 h 369"/>
              <a:gd name="T56" fmla="*/ 0 w 580"/>
              <a:gd name="T5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0" y="0"/>
                </a:moveTo>
                <a:cubicBezTo>
                  <a:pt x="254" y="0"/>
                  <a:pt x="254" y="0"/>
                  <a:pt x="254" y="0"/>
                </a:cubicBezTo>
                <a:cubicBezTo>
                  <a:pt x="269" y="0"/>
                  <a:pt x="282" y="13"/>
                  <a:pt x="282" y="28"/>
                </a:cubicBezTo>
                <a:cubicBezTo>
                  <a:pt x="282" y="48"/>
                  <a:pt x="282" y="48"/>
                  <a:pt x="282" y="48"/>
                </a:cubicBezTo>
                <a:cubicBezTo>
                  <a:pt x="282" y="61"/>
                  <a:pt x="272" y="73"/>
                  <a:pt x="260" y="76"/>
                </a:cubicBezTo>
                <a:cubicBezTo>
                  <a:pt x="196" y="90"/>
                  <a:pt x="151" y="147"/>
                  <a:pt x="151" y="211"/>
                </a:cubicBezTo>
                <a:cubicBezTo>
                  <a:pt x="151" y="250"/>
                  <a:pt x="167" y="287"/>
                  <a:pt x="195" y="313"/>
                </a:cubicBezTo>
                <a:cubicBezTo>
                  <a:pt x="223" y="340"/>
                  <a:pt x="261" y="353"/>
                  <a:pt x="300" y="350"/>
                </a:cubicBezTo>
                <a:cubicBezTo>
                  <a:pt x="369" y="345"/>
                  <a:pt x="425" y="289"/>
                  <a:pt x="429" y="220"/>
                </a:cubicBezTo>
                <a:cubicBezTo>
                  <a:pt x="433" y="151"/>
                  <a:pt x="387" y="90"/>
                  <a:pt x="320" y="76"/>
                </a:cubicBezTo>
                <a:cubicBezTo>
                  <a:pt x="307" y="73"/>
                  <a:pt x="298" y="61"/>
                  <a:pt x="298" y="48"/>
                </a:cubicBezTo>
                <a:cubicBezTo>
                  <a:pt x="298" y="28"/>
                  <a:pt x="298" y="28"/>
                  <a:pt x="298" y="28"/>
                </a:cubicBezTo>
                <a:cubicBezTo>
                  <a:pt x="298" y="13"/>
                  <a:pt x="310" y="0"/>
                  <a:pt x="326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580" y="16"/>
                  <a:pt x="580" y="16"/>
                  <a:pt x="580" y="16"/>
                </a:cubicBezTo>
                <a:cubicBezTo>
                  <a:pt x="326" y="16"/>
                  <a:pt x="326" y="16"/>
                  <a:pt x="326" y="16"/>
                </a:cubicBezTo>
                <a:cubicBezTo>
                  <a:pt x="319" y="16"/>
                  <a:pt x="314" y="21"/>
                  <a:pt x="314" y="28"/>
                </a:cubicBezTo>
                <a:cubicBezTo>
                  <a:pt x="314" y="48"/>
                  <a:pt x="314" y="48"/>
                  <a:pt x="314" y="48"/>
                </a:cubicBezTo>
                <a:cubicBezTo>
                  <a:pt x="314" y="54"/>
                  <a:pt x="318" y="59"/>
                  <a:pt x="324" y="60"/>
                </a:cubicBezTo>
                <a:cubicBezTo>
                  <a:pt x="398" y="77"/>
                  <a:pt x="449" y="144"/>
                  <a:pt x="445" y="221"/>
                </a:cubicBezTo>
                <a:cubicBezTo>
                  <a:pt x="440" y="298"/>
                  <a:pt x="378" y="361"/>
                  <a:pt x="301" y="366"/>
                </a:cubicBezTo>
                <a:cubicBezTo>
                  <a:pt x="257" y="369"/>
                  <a:pt x="216" y="355"/>
                  <a:pt x="184" y="325"/>
                </a:cubicBezTo>
                <a:cubicBezTo>
                  <a:pt x="153" y="296"/>
                  <a:pt x="135" y="254"/>
                  <a:pt x="135" y="211"/>
                </a:cubicBezTo>
                <a:cubicBezTo>
                  <a:pt x="135" y="139"/>
                  <a:pt x="186" y="76"/>
                  <a:pt x="256" y="60"/>
                </a:cubicBezTo>
                <a:cubicBezTo>
                  <a:pt x="262" y="59"/>
                  <a:pt x="266" y="54"/>
                  <a:pt x="266" y="48"/>
                </a:cubicBezTo>
                <a:cubicBezTo>
                  <a:pt x="266" y="28"/>
                  <a:pt x="266" y="28"/>
                  <a:pt x="266" y="28"/>
                </a:cubicBezTo>
                <a:cubicBezTo>
                  <a:pt x="266" y="21"/>
                  <a:pt x="260" y="16"/>
                  <a:pt x="254" y="16"/>
                </a:cubicBezTo>
                <a:cubicBezTo>
                  <a:pt x="0" y="16"/>
                  <a:pt x="0" y="16"/>
                  <a:pt x="0" y="1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4257910C-FAAE-44D0-B043-9C6D50FE5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847" y="3959682"/>
            <a:ext cx="669108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3FDD27B0-19E4-42FE-B994-8495480259C2}"/>
              </a:ext>
            </a:extLst>
          </p:cNvPr>
          <p:cNvSpPr>
            <a:spLocks/>
          </p:cNvSpPr>
          <p:nvPr/>
        </p:nvSpPr>
        <p:spPr bwMode="auto">
          <a:xfrm>
            <a:off x="5931903" y="2760010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59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3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0" y="24"/>
                  <a:pt x="155" y="80"/>
                  <a:pt x="151" y="149"/>
                </a:cubicBezTo>
                <a:cubicBezTo>
                  <a:pt x="147" y="218"/>
                  <a:pt x="193" y="279"/>
                  <a:pt x="259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1" y="292"/>
                  <a:pt x="130" y="225"/>
                  <a:pt x="135" y="148"/>
                </a:cubicBezTo>
                <a:cubicBezTo>
                  <a:pt x="139" y="71"/>
                  <a:pt x="201" y="8"/>
                  <a:pt x="279" y="3"/>
                </a:cubicBezTo>
                <a:cubicBezTo>
                  <a:pt x="322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3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19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10">
            <a:extLst>
              <a:ext uri="{FF2B5EF4-FFF2-40B4-BE49-F238E27FC236}">
                <a16:creationId xmlns:a16="http://schemas.microsoft.com/office/drawing/2014/main" id="{9A773933-129E-4762-B2FA-AB8431DBF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7464" y="2847920"/>
            <a:ext cx="670639" cy="67370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0CE875DE-C7D1-4E52-ADAD-430116800A8E}"/>
              </a:ext>
            </a:extLst>
          </p:cNvPr>
          <p:cNvSpPr>
            <a:spLocks/>
          </p:cNvSpPr>
          <p:nvPr/>
        </p:nvSpPr>
        <p:spPr bwMode="auto">
          <a:xfrm>
            <a:off x="8777880" y="3722759"/>
            <a:ext cx="1564824" cy="1007636"/>
          </a:xfrm>
          <a:custGeom>
            <a:avLst/>
            <a:gdLst>
              <a:gd name="T0" fmla="*/ 0 w 581"/>
              <a:gd name="T1" fmla="*/ 0 h 369"/>
              <a:gd name="T2" fmla="*/ 254 w 581"/>
              <a:gd name="T3" fmla="*/ 0 h 369"/>
              <a:gd name="T4" fmla="*/ 282 w 581"/>
              <a:gd name="T5" fmla="*/ 28 h 369"/>
              <a:gd name="T6" fmla="*/ 282 w 581"/>
              <a:gd name="T7" fmla="*/ 48 h 369"/>
              <a:gd name="T8" fmla="*/ 260 w 581"/>
              <a:gd name="T9" fmla="*/ 76 h 369"/>
              <a:gd name="T10" fmla="*/ 151 w 581"/>
              <a:gd name="T11" fmla="*/ 211 h 369"/>
              <a:gd name="T12" fmla="*/ 196 w 581"/>
              <a:gd name="T13" fmla="*/ 313 h 369"/>
              <a:gd name="T14" fmla="*/ 300 w 581"/>
              <a:gd name="T15" fmla="*/ 350 h 369"/>
              <a:gd name="T16" fmla="*/ 429 w 581"/>
              <a:gd name="T17" fmla="*/ 220 h 369"/>
              <a:gd name="T18" fmla="*/ 321 w 581"/>
              <a:gd name="T19" fmla="*/ 76 h 369"/>
              <a:gd name="T20" fmla="*/ 299 w 581"/>
              <a:gd name="T21" fmla="*/ 48 h 369"/>
              <a:gd name="T22" fmla="*/ 299 w 581"/>
              <a:gd name="T23" fmla="*/ 28 h 369"/>
              <a:gd name="T24" fmla="*/ 327 w 581"/>
              <a:gd name="T25" fmla="*/ 0 h 369"/>
              <a:gd name="T26" fmla="*/ 581 w 581"/>
              <a:gd name="T27" fmla="*/ 0 h 369"/>
              <a:gd name="T28" fmla="*/ 581 w 581"/>
              <a:gd name="T29" fmla="*/ 16 h 369"/>
              <a:gd name="T30" fmla="*/ 327 w 581"/>
              <a:gd name="T31" fmla="*/ 16 h 369"/>
              <a:gd name="T32" fmla="*/ 315 w 581"/>
              <a:gd name="T33" fmla="*/ 28 h 369"/>
              <a:gd name="T34" fmla="*/ 315 w 581"/>
              <a:gd name="T35" fmla="*/ 48 h 369"/>
              <a:gd name="T36" fmla="*/ 324 w 581"/>
              <a:gd name="T37" fmla="*/ 60 h 369"/>
              <a:gd name="T38" fmla="*/ 445 w 581"/>
              <a:gd name="T39" fmla="*/ 221 h 369"/>
              <a:gd name="T40" fmla="*/ 302 w 581"/>
              <a:gd name="T41" fmla="*/ 366 h 369"/>
              <a:gd name="T42" fmla="*/ 185 w 581"/>
              <a:gd name="T43" fmla="*/ 325 h 369"/>
              <a:gd name="T44" fmla="*/ 135 w 581"/>
              <a:gd name="T45" fmla="*/ 211 h 369"/>
              <a:gd name="T46" fmla="*/ 257 w 581"/>
              <a:gd name="T47" fmla="*/ 60 h 369"/>
              <a:gd name="T48" fmla="*/ 266 w 581"/>
              <a:gd name="T49" fmla="*/ 48 h 369"/>
              <a:gd name="T50" fmla="*/ 266 w 581"/>
              <a:gd name="T51" fmla="*/ 28 h 369"/>
              <a:gd name="T52" fmla="*/ 254 w 581"/>
              <a:gd name="T53" fmla="*/ 16 h 369"/>
              <a:gd name="T54" fmla="*/ 0 w 581"/>
              <a:gd name="T55" fmla="*/ 16 h 369"/>
              <a:gd name="T56" fmla="*/ 0 w 581"/>
              <a:gd name="T5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1" h="369">
                <a:moveTo>
                  <a:pt x="0" y="0"/>
                </a:moveTo>
                <a:cubicBezTo>
                  <a:pt x="254" y="0"/>
                  <a:pt x="254" y="0"/>
                  <a:pt x="254" y="0"/>
                </a:cubicBezTo>
                <a:cubicBezTo>
                  <a:pt x="270" y="0"/>
                  <a:pt x="282" y="13"/>
                  <a:pt x="282" y="28"/>
                </a:cubicBezTo>
                <a:cubicBezTo>
                  <a:pt x="282" y="48"/>
                  <a:pt x="282" y="48"/>
                  <a:pt x="282" y="48"/>
                </a:cubicBezTo>
                <a:cubicBezTo>
                  <a:pt x="282" y="61"/>
                  <a:pt x="273" y="73"/>
                  <a:pt x="260" y="76"/>
                </a:cubicBezTo>
                <a:cubicBezTo>
                  <a:pt x="197" y="90"/>
                  <a:pt x="151" y="147"/>
                  <a:pt x="151" y="211"/>
                </a:cubicBezTo>
                <a:cubicBezTo>
                  <a:pt x="151" y="250"/>
                  <a:pt x="167" y="287"/>
                  <a:pt x="196" y="313"/>
                </a:cubicBezTo>
                <a:cubicBezTo>
                  <a:pt x="224" y="340"/>
                  <a:pt x="261" y="353"/>
                  <a:pt x="300" y="350"/>
                </a:cubicBezTo>
                <a:cubicBezTo>
                  <a:pt x="370" y="345"/>
                  <a:pt x="425" y="289"/>
                  <a:pt x="429" y="220"/>
                </a:cubicBezTo>
                <a:cubicBezTo>
                  <a:pt x="433" y="151"/>
                  <a:pt x="388" y="90"/>
                  <a:pt x="321" y="76"/>
                </a:cubicBezTo>
                <a:cubicBezTo>
                  <a:pt x="308" y="73"/>
                  <a:pt x="299" y="61"/>
                  <a:pt x="299" y="48"/>
                </a:cubicBezTo>
                <a:cubicBezTo>
                  <a:pt x="299" y="28"/>
                  <a:pt x="299" y="28"/>
                  <a:pt x="299" y="28"/>
                </a:cubicBezTo>
                <a:cubicBezTo>
                  <a:pt x="299" y="13"/>
                  <a:pt x="311" y="0"/>
                  <a:pt x="327" y="0"/>
                </a:cubicBezTo>
                <a:cubicBezTo>
                  <a:pt x="581" y="0"/>
                  <a:pt x="581" y="0"/>
                  <a:pt x="581" y="0"/>
                </a:cubicBezTo>
                <a:cubicBezTo>
                  <a:pt x="581" y="16"/>
                  <a:pt x="581" y="16"/>
                  <a:pt x="581" y="16"/>
                </a:cubicBezTo>
                <a:cubicBezTo>
                  <a:pt x="327" y="16"/>
                  <a:pt x="327" y="16"/>
                  <a:pt x="327" y="16"/>
                </a:cubicBezTo>
                <a:cubicBezTo>
                  <a:pt x="320" y="16"/>
                  <a:pt x="315" y="21"/>
                  <a:pt x="315" y="28"/>
                </a:cubicBezTo>
                <a:cubicBezTo>
                  <a:pt x="315" y="48"/>
                  <a:pt x="315" y="48"/>
                  <a:pt x="315" y="48"/>
                </a:cubicBezTo>
                <a:cubicBezTo>
                  <a:pt x="315" y="54"/>
                  <a:pt x="319" y="59"/>
                  <a:pt x="324" y="60"/>
                </a:cubicBezTo>
                <a:cubicBezTo>
                  <a:pt x="399" y="77"/>
                  <a:pt x="450" y="144"/>
                  <a:pt x="445" y="221"/>
                </a:cubicBezTo>
                <a:cubicBezTo>
                  <a:pt x="441" y="298"/>
                  <a:pt x="379" y="361"/>
                  <a:pt x="302" y="366"/>
                </a:cubicBezTo>
                <a:cubicBezTo>
                  <a:pt x="258" y="369"/>
                  <a:pt x="216" y="355"/>
                  <a:pt x="185" y="325"/>
                </a:cubicBezTo>
                <a:cubicBezTo>
                  <a:pt x="153" y="296"/>
                  <a:pt x="135" y="254"/>
                  <a:pt x="135" y="211"/>
                </a:cubicBezTo>
                <a:cubicBezTo>
                  <a:pt x="135" y="139"/>
                  <a:pt x="186" y="76"/>
                  <a:pt x="257" y="60"/>
                </a:cubicBezTo>
                <a:cubicBezTo>
                  <a:pt x="262" y="59"/>
                  <a:pt x="266" y="54"/>
                  <a:pt x="266" y="48"/>
                </a:cubicBezTo>
                <a:cubicBezTo>
                  <a:pt x="266" y="28"/>
                  <a:pt x="266" y="28"/>
                  <a:pt x="266" y="28"/>
                </a:cubicBezTo>
                <a:cubicBezTo>
                  <a:pt x="266" y="21"/>
                  <a:pt x="261" y="16"/>
                  <a:pt x="254" y="16"/>
                </a:cubicBezTo>
                <a:cubicBezTo>
                  <a:pt x="0" y="16"/>
                  <a:pt x="0" y="16"/>
                  <a:pt x="0" y="1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0FA4A272-F1A8-477D-A1A7-DD077CD57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4972" y="3968308"/>
            <a:ext cx="670639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A1179D1C-2585-42F2-B410-88D1C7D37B67}"/>
              </a:ext>
            </a:extLst>
          </p:cNvPr>
          <p:cNvSpPr>
            <a:spLocks/>
          </p:cNvSpPr>
          <p:nvPr/>
        </p:nvSpPr>
        <p:spPr bwMode="auto">
          <a:xfrm>
            <a:off x="10354373" y="2772657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60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4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1" y="24"/>
                  <a:pt x="155" y="80"/>
                  <a:pt x="151" y="149"/>
                </a:cubicBezTo>
                <a:cubicBezTo>
                  <a:pt x="147" y="218"/>
                  <a:pt x="193" y="279"/>
                  <a:pt x="260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2" y="292"/>
                  <a:pt x="131" y="225"/>
                  <a:pt x="135" y="148"/>
                </a:cubicBezTo>
                <a:cubicBezTo>
                  <a:pt x="140" y="71"/>
                  <a:pt x="202" y="8"/>
                  <a:pt x="279" y="3"/>
                </a:cubicBezTo>
                <a:cubicBezTo>
                  <a:pt x="323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4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20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8" name="Oval 12">
            <a:extLst>
              <a:ext uri="{FF2B5EF4-FFF2-40B4-BE49-F238E27FC236}">
                <a16:creationId xmlns:a16="http://schemas.microsoft.com/office/drawing/2014/main" id="{759A0529-FC36-48A8-8D74-115B3AF61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9934" y="2858054"/>
            <a:ext cx="670639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4C9E6E1F-9E9F-41D1-96BC-9BA5DE817B4E}"/>
              </a:ext>
            </a:extLst>
          </p:cNvPr>
          <p:cNvCxnSpPr>
            <a:cxnSpLocks/>
          </p:cNvCxnSpPr>
          <p:nvPr/>
        </p:nvCxnSpPr>
        <p:spPr>
          <a:xfrm flipH="1">
            <a:off x="5334001" y="1457657"/>
            <a:ext cx="1573" cy="480177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9F4090C2-DBAF-47B2-9FC6-4CAE54948931}"/>
              </a:ext>
            </a:extLst>
          </p:cNvPr>
          <p:cNvCxnSpPr>
            <a:cxnSpLocks/>
          </p:cNvCxnSpPr>
          <p:nvPr/>
        </p:nvCxnSpPr>
        <p:spPr>
          <a:xfrm flipH="1">
            <a:off x="8113093" y="1457657"/>
            <a:ext cx="1573" cy="480177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9">
            <a:extLst>
              <a:ext uri="{FF2B5EF4-FFF2-40B4-BE49-F238E27FC236}">
                <a16:creationId xmlns:a16="http://schemas.microsoft.com/office/drawing/2014/main" id="{A7D39BEB-81CA-BF28-813C-966535E7EACF}"/>
              </a:ext>
            </a:extLst>
          </p:cNvPr>
          <p:cNvSpPr/>
          <p:nvPr/>
        </p:nvSpPr>
        <p:spPr>
          <a:xfrm>
            <a:off x="5510648" y="5506352"/>
            <a:ext cx="2427370" cy="738664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Jagdbehörde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informiert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Jagdausübungsberechtigte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per Mail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ggfs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per Brief) </a:t>
            </a:r>
          </a:p>
        </p:txBody>
      </p:sp>
      <p:sp>
        <p:nvSpPr>
          <p:cNvPr id="16" name="Pfeil: nach unten 15">
            <a:extLst>
              <a:ext uri="{FF2B5EF4-FFF2-40B4-BE49-F238E27FC236}">
                <a16:creationId xmlns:a16="http://schemas.microsoft.com/office/drawing/2014/main" id="{0A8FE96A-63F3-F0F8-EBCC-400D0F34F7D6}"/>
              </a:ext>
            </a:extLst>
          </p:cNvPr>
          <p:cNvSpPr/>
          <p:nvPr/>
        </p:nvSpPr>
        <p:spPr>
          <a:xfrm>
            <a:off x="6524541" y="5183181"/>
            <a:ext cx="415491" cy="327057"/>
          </a:xfrm>
          <a:prstGeom prst="downArrow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tangle 19">
            <a:extLst>
              <a:ext uri="{FF2B5EF4-FFF2-40B4-BE49-F238E27FC236}">
                <a16:creationId xmlns:a16="http://schemas.microsoft.com/office/drawing/2014/main" id="{A7970A1D-88EC-CD1D-1C9D-1EDDB09285E9}"/>
              </a:ext>
            </a:extLst>
          </p:cNvPr>
          <p:cNvSpPr/>
          <p:nvPr/>
        </p:nvSpPr>
        <p:spPr>
          <a:xfrm>
            <a:off x="5334001" y="858082"/>
            <a:ext cx="2779092" cy="181588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ML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legt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unter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Berücksichtigung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Erkenntnisse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des NLWKN das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Interventionsgebiet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fest</a:t>
            </a:r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4E04AA3F-56E5-2EF7-35EB-2AC887D56922}"/>
              </a:ext>
            </a:extLst>
          </p:cNvPr>
          <p:cNvSpPr/>
          <p:nvPr/>
        </p:nvSpPr>
        <p:spPr>
          <a:xfrm>
            <a:off x="5180497" y="3822659"/>
            <a:ext cx="3086100" cy="138499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JAGDZEIT: </a:t>
            </a:r>
          </a:p>
          <a:p>
            <a:pPr algn="ctr">
              <a:defRPr/>
            </a:pPr>
            <a:r>
              <a:rPr lang="en-US" sz="14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Jungwölfe</a:t>
            </a:r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01.07.-28./29.02.</a:t>
            </a:r>
          </a:p>
          <a:p>
            <a:pPr algn="ctr"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Wölfe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01.</a:t>
            </a:r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– 28./29.02.</a:t>
            </a:r>
          </a:p>
          <a:p>
            <a:pPr algn="ctr"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DAUER</a:t>
            </a:r>
            <a:r>
              <a:rPr lang="en-US" sz="1400" noProof="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bis Ende der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Jagdzeit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RADIUS: </a:t>
            </a:r>
            <a:r>
              <a:rPr lang="en-US" sz="14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gesamten</a:t>
            </a:r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Territorium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oliennummernplatzhalter 19">
            <a:extLst>
              <a:ext uri="{FF2B5EF4-FFF2-40B4-BE49-F238E27FC236}">
                <a16:creationId xmlns:a16="http://schemas.microsoft.com/office/drawing/2014/main" id="{D0DA9FDF-0E5F-7B9B-FEF2-3A026A2B3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Datumsplatzhalter 2">
            <a:extLst>
              <a:ext uri="{FF2B5EF4-FFF2-40B4-BE49-F238E27FC236}">
                <a16:creationId xmlns:a16="http://schemas.microsoft.com/office/drawing/2014/main" id="{64AEB954-D9E1-4A85-B931-803D210747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17E9CD9-CC19-4B72-AB96-B8C580536D16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497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Interventionsgebiet 3/3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ADFC6FA4-6445-4A92-871D-2AF24DB8891F}"/>
              </a:ext>
            </a:extLst>
          </p:cNvPr>
          <p:cNvSpPr>
            <a:spLocks/>
          </p:cNvSpPr>
          <p:nvPr/>
        </p:nvSpPr>
        <p:spPr bwMode="auto">
          <a:xfrm>
            <a:off x="1440196" y="2772656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60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4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1" y="24"/>
                  <a:pt x="155" y="80"/>
                  <a:pt x="151" y="149"/>
                </a:cubicBezTo>
                <a:cubicBezTo>
                  <a:pt x="147" y="218"/>
                  <a:pt x="193" y="279"/>
                  <a:pt x="260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2" y="292"/>
                  <a:pt x="131" y="225"/>
                  <a:pt x="135" y="148"/>
                </a:cubicBezTo>
                <a:cubicBezTo>
                  <a:pt x="140" y="71"/>
                  <a:pt x="202" y="8"/>
                  <a:pt x="279" y="3"/>
                </a:cubicBezTo>
                <a:cubicBezTo>
                  <a:pt x="323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4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20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A9522880-EF7F-45C0-8D7A-ABF73E5C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7374" y="2858054"/>
            <a:ext cx="669108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B44FD92E-3FE0-41D5-9DED-09AC30F7A0FB}"/>
              </a:ext>
            </a:extLst>
          </p:cNvPr>
          <p:cNvSpPr>
            <a:spLocks/>
          </p:cNvSpPr>
          <p:nvPr/>
        </p:nvSpPr>
        <p:spPr bwMode="auto">
          <a:xfrm>
            <a:off x="3021286" y="3722759"/>
            <a:ext cx="1560231" cy="1002873"/>
          </a:xfrm>
          <a:custGeom>
            <a:avLst/>
            <a:gdLst>
              <a:gd name="T0" fmla="*/ 0 w 580"/>
              <a:gd name="T1" fmla="*/ 0 h 369"/>
              <a:gd name="T2" fmla="*/ 254 w 580"/>
              <a:gd name="T3" fmla="*/ 0 h 369"/>
              <a:gd name="T4" fmla="*/ 282 w 580"/>
              <a:gd name="T5" fmla="*/ 28 h 369"/>
              <a:gd name="T6" fmla="*/ 282 w 580"/>
              <a:gd name="T7" fmla="*/ 48 h 369"/>
              <a:gd name="T8" fmla="*/ 260 w 580"/>
              <a:gd name="T9" fmla="*/ 76 h 369"/>
              <a:gd name="T10" fmla="*/ 151 w 580"/>
              <a:gd name="T11" fmla="*/ 211 h 369"/>
              <a:gd name="T12" fmla="*/ 195 w 580"/>
              <a:gd name="T13" fmla="*/ 313 h 369"/>
              <a:gd name="T14" fmla="*/ 300 w 580"/>
              <a:gd name="T15" fmla="*/ 350 h 369"/>
              <a:gd name="T16" fmla="*/ 429 w 580"/>
              <a:gd name="T17" fmla="*/ 220 h 369"/>
              <a:gd name="T18" fmla="*/ 320 w 580"/>
              <a:gd name="T19" fmla="*/ 76 h 369"/>
              <a:gd name="T20" fmla="*/ 298 w 580"/>
              <a:gd name="T21" fmla="*/ 48 h 369"/>
              <a:gd name="T22" fmla="*/ 298 w 580"/>
              <a:gd name="T23" fmla="*/ 28 h 369"/>
              <a:gd name="T24" fmla="*/ 326 w 580"/>
              <a:gd name="T25" fmla="*/ 0 h 369"/>
              <a:gd name="T26" fmla="*/ 580 w 580"/>
              <a:gd name="T27" fmla="*/ 0 h 369"/>
              <a:gd name="T28" fmla="*/ 580 w 580"/>
              <a:gd name="T29" fmla="*/ 16 h 369"/>
              <a:gd name="T30" fmla="*/ 326 w 580"/>
              <a:gd name="T31" fmla="*/ 16 h 369"/>
              <a:gd name="T32" fmla="*/ 314 w 580"/>
              <a:gd name="T33" fmla="*/ 28 h 369"/>
              <a:gd name="T34" fmla="*/ 314 w 580"/>
              <a:gd name="T35" fmla="*/ 48 h 369"/>
              <a:gd name="T36" fmla="*/ 324 w 580"/>
              <a:gd name="T37" fmla="*/ 60 h 369"/>
              <a:gd name="T38" fmla="*/ 445 w 580"/>
              <a:gd name="T39" fmla="*/ 221 h 369"/>
              <a:gd name="T40" fmla="*/ 301 w 580"/>
              <a:gd name="T41" fmla="*/ 366 h 369"/>
              <a:gd name="T42" fmla="*/ 184 w 580"/>
              <a:gd name="T43" fmla="*/ 325 h 369"/>
              <a:gd name="T44" fmla="*/ 135 w 580"/>
              <a:gd name="T45" fmla="*/ 211 h 369"/>
              <a:gd name="T46" fmla="*/ 256 w 580"/>
              <a:gd name="T47" fmla="*/ 60 h 369"/>
              <a:gd name="T48" fmla="*/ 266 w 580"/>
              <a:gd name="T49" fmla="*/ 48 h 369"/>
              <a:gd name="T50" fmla="*/ 266 w 580"/>
              <a:gd name="T51" fmla="*/ 28 h 369"/>
              <a:gd name="T52" fmla="*/ 254 w 580"/>
              <a:gd name="T53" fmla="*/ 16 h 369"/>
              <a:gd name="T54" fmla="*/ 0 w 580"/>
              <a:gd name="T55" fmla="*/ 16 h 369"/>
              <a:gd name="T56" fmla="*/ 0 w 580"/>
              <a:gd name="T5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0" y="0"/>
                </a:moveTo>
                <a:cubicBezTo>
                  <a:pt x="254" y="0"/>
                  <a:pt x="254" y="0"/>
                  <a:pt x="254" y="0"/>
                </a:cubicBezTo>
                <a:cubicBezTo>
                  <a:pt x="269" y="0"/>
                  <a:pt x="282" y="13"/>
                  <a:pt x="282" y="28"/>
                </a:cubicBezTo>
                <a:cubicBezTo>
                  <a:pt x="282" y="48"/>
                  <a:pt x="282" y="48"/>
                  <a:pt x="282" y="48"/>
                </a:cubicBezTo>
                <a:cubicBezTo>
                  <a:pt x="282" y="61"/>
                  <a:pt x="272" y="73"/>
                  <a:pt x="260" y="76"/>
                </a:cubicBezTo>
                <a:cubicBezTo>
                  <a:pt x="196" y="90"/>
                  <a:pt x="151" y="147"/>
                  <a:pt x="151" y="211"/>
                </a:cubicBezTo>
                <a:cubicBezTo>
                  <a:pt x="151" y="250"/>
                  <a:pt x="167" y="287"/>
                  <a:pt x="195" y="313"/>
                </a:cubicBezTo>
                <a:cubicBezTo>
                  <a:pt x="223" y="340"/>
                  <a:pt x="261" y="353"/>
                  <a:pt x="300" y="350"/>
                </a:cubicBezTo>
                <a:cubicBezTo>
                  <a:pt x="369" y="345"/>
                  <a:pt x="425" y="289"/>
                  <a:pt x="429" y="220"/>
                </a:cubicBezTo>
                <a:cubicBezTo>
                  <a:pt x="433" y="151"/>
                  <a:pt x="387" y="90"/>
                  <a:pt x="320" y="76"/>
                </a:cubicBezTo>
                <a:cubicBezTo>
                  <a:pt x="307" y="73"/>
                  <a:pt x="298" y="61"/>
                  <a:pt x="298" y="48"/>
                </a:cubicBezTo>
                <a:cubicBezTo>
                  <a:pt x="298" y="28"/>
                  <a:pt x="298" y="28"/>
                  <a:pt x="298" y="28"/>
                </a:cubicBezTo>
                <a:cubicBezTo>
                  <a:pt x="298" y="13"/>
                  <a:pt x="310" y="0"/>
                  <a:pt x="326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580" y="16"/>
                  <a:pt x="580" y="16"/>
                  <a:pt x="580" y="16"/>
                </a:cubicBezTo>
                <a:cubicBezTo>
                  <a:pt x="326" y="16"/>
                  <a:pt x="326" y="16"/>
                  <a:pt x="326" y="16"/>
                </a:cubicBezTo>
                <a:cubicBezTo>
                  <a:pt x="319" y="16"/>
                  <a:pt x="314" y="21"/>
                  <a:pt x="314" y="28"/>
                </a:cubicBezTo>
                <a:cubicBezTo>
                  <a:pt x="314" y="48"/>
                  <a:pt x="314" y="48"/>
                  <a:pt x="314" y="48"/>
                </a:cubicBezTo>
                <a:cubicBezTo>
                  <a:pt x="314" y="54"/>
                  <a:pt x="318" y="59"/>
                  <a:pt x="324" y="60"/>
                </a:cubicBezTo>
                <a:cubicBezTo>
                  <a:pt x="398" y="77"/>
                  <a:pt x="449" y="144"/>
                  <a:pt x="445" y="221"/>
                </a:cubicBezTo>
                <a:cubicBezTo>
                  <a:pt x="440" y="298"/>
                  <a:pt x="378" y="361"/>
                  <a:pt x="301" y="366"/>
                </a:cubicBezTo>
                <a:cubicBezTo>
                  <a:pt x="257" y="369"/>
                  <a:pt x="216" y="355"/>
                  <a:pt x="184" y="325"/>
                </a:cubicBezTo>
                <a:cubicBezTo>
                  <a:pt x="153" y="296"/>
                  <a:pt x="135" y="254"/>
                  <a:pt x="135" y="211"/>
                </a:cubicBezTo>
                <a:cubicBezTo>
                  <a:pt x="135" y="139"/>
                  <a:pt x="186" y="76"/>
                  <a:pt x="256" y="60"/>
                </a:cubicBezTo>
                <a:cubicBezTo>
                  <a:pt x="262" y="59"/>
                  <a:pt x="266" y="54"/>
                  <a:pt x="266" y="48"/>
                </a:cubicBezTo>
                <a:cubicBezTo>
                  <a:pt x="266" y="28"/>
                  <a:pt x="266" y="28"/>
                  <a:pt x="266" y="28"/>
                </a:cubicBezTo>
                <a:cubicBezTo>
                  <a:pt x="266" y="21"/>
                  <a:pt x="260" y="16"/>
                  <a:pt x="254" y="16"/>
                </a:cubicBezTo>
                <a:cubicBezTo>
                  <a:pt x="0" y="16"/>
                  <a:pt x="0" y="16"/>
                  <a:pt x="0" y="1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4257910C-FAAE-44D0-B043-9C6D50FE5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847" y="3959682"/>
            <a:ext cx="669108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3FDD27B0-19E4-42FE-B994-8495480259C2}"/>
              </a:ext>
            </a:extLst>
          </p:cNvPr>
          <p:cNvSpPr>
            <a:spLocks/>
          </p:cNvSpPr>
          <p:nvPr/>
        </p:nvSpPr>
        <p:spPr bwMode="auto">
          <a:xfrm>
            <a:off x="5931903" y="2760010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59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3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0" y="24"/>
                  <a:pt x="155" y="80"/>
                  <a:pt x="151" y="149"/>
                </a:cubicBezTo>
                <a:cubicBezTo>
                  <a:pt x="147" y="218"/>
                  <a:pt x="193" y="279"/>
                  <a:pt x="259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1" y="292"/>
                  <a:pt x="130" y="225"/>
                  <a:pt x="135" y="148"/>
                </a:cubicBezTo>
                <a:cubicBezTo>
                  <a:pt x="139" y="71"/>
                  <a:pt x="201" y="8"/>
                  <a:pt x="279" y="3"/>
                </a:cubicBezTo>
                <a:cubicBezTo>
                  <a:pt x="322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3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19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10">
            <a:extLst>
              <a:ext uri="{FF2B5EF4-FFF2-40B4-BE49-F238E27FC236}">
                <a16:creationId xmlns:a16="http://schemas.microsoft.com/office/drawing/2014/main" id="{9A773933-129E-4762-B2FA-AB8431DBF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7464" y="2847920"/>
            <a:ext cx="670639" cy="6737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0CE875DE-C7D1-4E52-ADAD-430116800A8E}"/>
              </a:ext>
            </a:extLst>
          </p:cNvPr>
          <p:cNvSpPr>
            <a:spLocks/>
          </p:cNvSpPr>
          <p:nvPr/>
        </p:nvSpPr>
        <p:spPr bwMode="auto">
          <a:xfrm>
            <a:off x="8777880" y="3722759"/>
            <a:ext cx="1564824" cy="1007636"/>
          </a:xfrm>
          <a:custGeom>
            <a:avLst/>
            <a:gdLst>
              <a:gd name="T0" fmla="*/ 0 w 581"/>
              <a:gd name="T1" fmla="*/ 0 h 369"/>
              <a:gd name="T2" fmla="*/ 254 w 581"/>
              <a:gd name="T3" fmla="*/ 0 h 369"/>
              <a:gd name="T4" fmla="*/ 282 w 581"/>
              <a:gd name="T5" fmla="*/ 28 h 369"/>
              <a:gd name="T6" fmla="*/ 282 w 581"/>
              <a:gd name="T7" fmla="*/ 48 h 369"/>
              <a:gd name="T8" fmla="*/ 260 w 581"/>
              <a:gd name="T9" fmla="*/ 76 h 369"/>
              <a:gd name="T10" fmla="*/ 151 w 581"/>
              <a:gd name="T11" fmla="*/ 211 h 369"/>
              <a:gd name="T12" fmla="*/ 196 w 581"/>
              <a:gd name="T13" fmla="*/ 313 h 369"/>
              <a:gd name="T14" fmla="*/ 300 w 581"/>
              <a:gd name="T15" fmla="*/ 350 h 369"/>
              <a:gd name="T16" fmla="*/ 429 w 581"/>
              <a:gd name="T17" fmla="*/ 220 h 369"/>
              <a:gd name="T18" fmla="*/ 321 w 581"/>
              <a:gd name="T19" fmla="*/ 76 h 369"/>
              <a:gd name="T20" fmla="*/ 299 w 581"/>
              <a:gd name="T21" fmla="*/ 48 h 369"/>
              <a:gd name="T22" fmla="*/ 299 w 581"/>
              <a:gd name="T23" fmla="*/ 28 h 369"/>
              <a:gd name="T24" fmla="*/ 327 w 581"/>
              <a:gd name="T25" fmla="*/ 0 h 369"/>
              <a:gd name="T26" fmla="*/ 581 w 581"/>
              <a:gd name="T27" fmla="*/ 0 h 369"/>
              <a:gd name="T28" fmla="*/ 581 w 581"/>
              <a:gd name="T29" fmla="*/ 16 h 369"/>
              <a:gd name="T30" fmla="*/ 327 w 581"/>
              <a:gd name="T31" fmla="*/ 16 h 369"/>
              <a:gd name="T32" fmla="*/ 315 w 581"/>
              <a:gd name="T33" fmla="*/ 28 h 369"/>
              <a:gd name="T34" fmla="*/ 315 w 581"/>
              <a:gd name="T35" fmla="*/ 48 h 369"/>
              <a:gd name="T36" fmla="*/ 324 w 581"/>
              <a:gd name="T37" fmla="*/ 60 h 369"/>
              <a:gd name="T38" fmla="*/ 445 w 581"/>
              <a:gd name="T39" fmla="*/ 221 h 369"/>
              <a:gd name="T40" fmla="*/ 302 w 581"/>
              <a:gd name="T41" fmla="*/ 366 h 369"/>
              <a:gd name="T42" fmla="*/ 185 w 581"/>
              <a:gd name="T43" fmla="*/ 325 h 369"/>
              <a:gd name="T44" fmla="*/ 135 w 581"/>
              <a:gd name="T45" fmla="*/ 211 h 369"/>
              <a:gd name="T46" fmla="*/ 257 w 581"/>
              <a:gd name="T47" fmla="*/ 60 h 369"/>
              <a:gd name="T48" fmla="*/ 266 w 581"/>
              <a:gd name="T49" fmla="*/ 48 h 369"/>
              <a:gd name="T50" fmla="*/ 266 w 581"/>
              <a:gd name="T51" fmla="*/ 28 h 369"/>
              <a:gd name="T52" fmla="*/ 254 w 581"/>
              <a:gd name="T53" fmla="*/ 16 h 369"/>
              <a:gd name="T54" fmla="*/ 0 w 581"/>
              <a:gd name="T55" fmla="*/ 16 h 369"/>
              <a:gd name="T56" fmla="*/ 0 w 581"/>
              <a:gd name="T57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1" h="369">
                <a:moveTo>
                  <a:pt x="0" y="0"/>
                </a:moveTo>
                <a:cubicBezTo>
                  <a:pt x="254" y="0"/>
                  <a:pt x="254" y="0"/>
                  <a:pt x="254" y="0"/>
                </a:cubicBezTo>
                <a:cubicBezTo>
                  <a:pt x="270" y="0"/>
                  <a:pt x="282" y="13"/>
                  <a:pt x="282" y="28"/>
                </a:cubicBezTo>
                <a:cubicBezTo>
                  <a:pt x="282" y="48"/>
                  <a:pt x="282" y="48"/>
                  <a:pt x="282" y="48"/>
                </a:cubicBezTo>
                <a:cubicBezTo>
                  <a:pt x="282" y="61"/>
                  <a:pt x="273" y="73"/>
                  <a:pt x="260" y="76"/>
                </a:cubicBezTo>
                <a:cubicBezTo>
                  <a:pt x="197" y="90"/>
                  <a:pt x="151" y="147"/>
                  <a:pt x="151" y="211"/>
                </a:cubicBezTo>
                <a:cubicBezTo>
                  <a:pt x="151" y="250"/>
                  <a:pt x="167" y="287"/>
                  <a:pt x="196" y="313"/>
                </a:cubicBezTo>
                <a:cubicBezTo>
                  <a:pt x="224" y="340"/>
                  <a:pt x="261" y="353"/>
                  <a:pt x="300" y="350"/>
                </a:cubicBezTo>
                <a:cubicBezTo>
                  <a:pt x="370" y="345"/>
                  <a:pt x="425" y="289"/>
                  <a:pt x="429" y="220"/>
                </a:cubicBezTo>
                <a:cubicBezTo>
                  <a:pt x="433" y="151"/>
                  <a:pt x="388" y="90"/>
                  <a:pt x="321" y="76"/>
                </a:cubicBezTo>
                <a:cubicBezTo>
                  <a:pt x="308" y="73"/>
                  <a:pt x="299" y="61"/>
                  <a:pt x="299" y="48"/>
                </a:cubicBezTo>
                <a:cubicBezTo>
                  <a:pt x="299" y="28"/>
                  <a:pt x="299" y="28"/>
                  <a:pt x="299" y="28"/>
                </a:cubicBezTo>
                <a:cubicBezTo>
                  <a:pt x="299" y="13"/>
                  <a:pt x="311" y="0"/>
                  <a:pt x="327" y="0"/>
                </a:cubicBezTo>
                <a:cubicBezTo>
                  <a:pt x="581" y="0"/>
                  <a:pt x="581" y="0"/>
                  <a:pt x="581" y="0"/>
                </a:cubicBezTo>
                <a:cubicBezTo>
                  <a:pt x="581" y="16"/>
                  <a:pt x="581" y="16"/>
                  <a:pt x="581" y="16"/>
                </a:cubicBezTo>
                <a:cubicBezTo>
                  <a:pt x="327" y="16"/>
                  <a:pt x="327" y="16"/>
                  <a:pt x="327" y="16"/>
                </a:cubicBezTo>
                <a:cubicBezTo>
                  <a:pt x="320" y="16"/>
                  <a:pt x="315" y="21"/>
                  <a:pt x="315" y="28"/>
                </a:cubicBezTo>
                <a:cubicBezTo>
                  <a:pt x="315" y="48"/>
                  <a:pt x="315" y="48"/>
                  <a:pt x="315" y="48"/>
                </a:cubicBezTo>
                <a:cubicBezTo>
                  <a:pt x="315" y="54"/>
                  <a:pt x="319" y="59"/>
                  <a:pt x="324" y="60"/>
                </a:cubicBezTo>
                <a:cubicBezTo>
                  <a:pt x="399" y="77"/>
                  <a:pt x="450" y="144"/>
                  <a:pt x="445" y="221"/>
                </a:cubicBezTo>
                <a:cubicBezTo>
                  <a:pt x="441" y="298"/>
                  <a:pt x="379" y="361"/>
                  <a:pt x="302" y="366"/>
                </a:cubicBezTo>
                <a:cubicBezTo>
                  <a:pt x="258" y="369"/>
                  <a:pt x="216" y="355"/>
                  <a:pt x="185" y="325"/>
                </a:cubicBezTo>
                <a:cubicBezTo>
                  <a:pt x="153" y="296"/>
                  <a:pt x="135" y="254"/>
                  <a:pt x="135" y="211"/>
                </a:cubicBezTo>
                <a:cubicBezTo>
                  <a:pt x="135" y="139"/>
                  <a:pt x="186" y="76"/>
                  <a:pt x="257" y="60"/>
                </a:cubicBezTo>
                <a:cubicBezTo>
                  <a:pt x="262" y="59"/>
                  <a:pt x="266" y="54"/>
                  <a:pt x="266" y="48"/>
                </a:cubicBezTo>
                <a:cubicBezTo>
                  <a:pt x="266" y="28"/>
                  <a:pt x="266" y="28"/>
                  <a:pt x="266" y="28"/>
                </a:cubicBezTo>
                <a:cubicBezTo>
                  <a:pt x="266" y="21"/>
                  <a:pt x="261" y="16"/>
                  <a:pt x="254" y="16"/>
                </a:cubicBezTo>
                <a:cubicBezTo>
                  <a:pt x="0" y="16"/>
                  <a:pt x="0" y="16"/>
                  <a:pt x="0" y="1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0FA4A272-F1A8-477D-A1A7-DD077CD57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4972" y="3959682"/>
            <a:ext cx="670639" cy="67370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A1179D1C-2585-42F2-B410-88D1C7D37B67}"/>
              </a:ext>
            </a:extLst>
          </p:cNvPr>
          <p:cNvSpPr>
            <a:spLocks/>
          </p:cNvSpPr>
          <p:nvPr/>
        </p:nvSpPr>
        <p:spPr bwMode="auto">
          <a:xfrm>
            <a:off x="10354373" y="2772657"/>
            <a:ext cx="1561762" cy="998303"/>
          </a:xfrm>
          <a:custGeom>
            <a:avLst/>
            <a:gdLst>
              <a:gd name="T0" fmla="*/ 580 w 580"/>
              <a:gd name="T1" fmla="*/ 369 h 369"/>
              <a:gd name="T2" fmla="*/ 326 w 580"/>
              <a:gd name="T3" fmla="*/ 369 h 369"/>
              <a:gd name="T4" fmla="*/ 298 w 580"/>
              <a:gd name="T5" fmla="*/ 341 h 369"/>
              <a:gd name="T6" fmla="*/ 298 w 580"/>
              <a:gd name="T7" fmla="*/ 321 h 369"/>
              <a:gd name="T8" fmla="*/ 320 w 580"/>
              <a:gd name="T9" fmla="*/ 293 h 369"/>
              <a:gd name="T10" fmla="*/ 429 w 580"/>
              <a:gd name="T11" fmla="*/ 158 h 369"/>
              <a:gd name="T12" fmla="*/ 385 w 580"/>
              <a:gd name="T13" fmla="*/ 56 h 369"/>
              <a:gd name="T14" fmla="*/ 280 w 580"/>
              <a:gd name="T15" fmla="*/ 19 h 369"/>
              <a:gd name="T16" fmla="*/ 151 w 580"/>
              <a:gd name="T17" fmla="*/ 149 h 369"/>
              <a:gd name="T18" fmla="*/ 260 w 580"/>
              <a:gd name="T19" fmla="*/ 293 h 369"/>
              <a:gd name="T20" fmla="*/ 282 w 580"/>
              <a:gd name="T21" fmla="*/ 321 h 369"/>
              <a:gd name="T22" fmla="*/ 282 w 580"/>
              <a:gd name="T23" fmla="*/ 341 h 369"/>
              <a:gd name="T24" fmla="*/ 254 w 580"/>
              <a:gd name="T25" fmla="*/ 369 h 369"/>
              <a:gd name="T26" fmla="*/ 0 w 580"/>
              <a:gd name="T27" fmla="*/ 369 h 369"/>
              <a:gd name="T28" fmla="*/ 0 w 580"/>
              <a:gd name="T29" fmla="*/ 353 h 369"/>
              <a:gd name="T30" fmla="*/ 254 w 580"/>
              <a:gd name="T31" fmla="*/ 353 h 369"/>
              <a:gd name="T32" fmla="*/ 266 w 580"/>
              <a:gd name="T33" fmla="*/ 341 h 369"/>
              <a:gd name="T34" fmla="*/ 266 w 580"/>
              <a:gd name="T35" fmla="*/ 321 h 369"/>
              <a:gd name="T36" fmla="*/ 256 w 580"/>
              <a:gd name="T37" fmla="*/ 309 h 369"/>
              <a:gd name="T38" fmla="*/ 135 w 580"/>
              <a:gd name="T39" fmla="*/ 148 h 369"/>
              <a:gd name="T40" fmla="*/ 279 w 580"/>
              <a:gd name="T41" fmla="*/ 3 h 369"/>
              <a:gd name="T42" fmla="*/ 396 w 580"/>
              <a:gd name="T43" fmla="*/ 44 h 369"/>
              <a:gd name="T44" fmla="*/ 445 w 580"/>
              <a:gd name="T45" fmla="*/ 158 h 369"/>
              <a:gd name="T46" fmla="*/ 324 w 580"/>
              <a:gd name="T47" fmla="*/ 309 h 369"/>
              <a:gd name="T48" fmla="*/ 314 w 580"/>
              <a:gd name="T49" fmla="*/ 321 h 369"/>
              <a:gd name="T50" fmla="*/ 314 w 580"/>
              <a:gd name="T51" fmla="*/ 341 h 369"/>
              <a:gd name="T52" fmla="*/ 326 w 580"/>
              <a:gd name="T53" fmla="*/ 353 h 369"/>
              <a:gd name="T54" fmla="*/ 580 w 580"/>
              <a:gd name="T55" fmla="*/ 353 h 369"/>
              <a:gd name="T56" fmla="*/ 580 w 580"/>
              <a:gd name="T57" fmla="*/ 369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0" h="369">
                <a:moveTo>
                  <a:pt x="580" y="369"/>
                </a:moveTo>
                <a:cubicBezTo>
                  <a:pt x="326" y="369"/>
                  <a:pt x="326" y="369"/>
                  <a:pt x="326" y="369"/>
                </a:cubicBezTo>
                <a:cubicBezTo>
                  <a:pt x="311" y="369"/>
                  <a:pt x="298" y="356"/>
                  <a:pt x="298" y="341"/>
                </a:cubicBezTo>
                <a:cubicBezTo>
                  <a:pt x="298" y="321"/>
                  <a:pt x="298" y="321"/>
                  <a:pt x="298" y="321"/>
                </a:cubicBezTo>
                <a:cubicBezTo>
                  <a:pt x="298" y="308"/>
                  <a:pt x="307" y="296"/>
                  <a:pt x="320" y="293"/>
                </a:cubicBezTo>
                <a:cubicBezTo>
                  <a:pt x="383" y="279"/>
                  <a:pt x="429" y="222"/>
                  <a:pt x="429" y="158"/>
                </a:cubicBezTo>
                <a:cubicBezTo>
                  <a:pt x="429" y="119"/>
                  <a:pt x="413" y="82"/>
                  <a:pt x="385" y="56"/>
                </a:cubicBezTo>
                <a:cubicBezTo>
                  <a:pt x="356" y="29"/>
                  <a:pt x="319" y="16"/>
                  <a:pt x="280" y="19"/>
                </a:cubicBezTo>
                <a:cubicBezTo>
                  <a:pt x="211" y="24"/>
                  <a:pt x="155" y="80"/>
                  <a:pt x="151" y="149"/>
                </a:cubicBezTo>
                <a:cubicBezTo>
                  <a:pt x="147" y="218"/>
                  <a:pt x="193" y="279"/>
                  <a:pt x="260" y="293"/>
                </a:cubicBezTo>
                <a:cubicBezTo>
                  <a:pt x="273" y="296"/>
                  <a:pt x="282" y="308"/>
                  <a:pt x="282" y="321"/>
                </a:cubicBezTo>
                <a:cubicBezTo>
                  <a:pt x="282" y="341"/>
                  <a:pt x="282" y="341"/>
                  <a:pt x="282" y="341"/>
                </a:cubicBezTo>
                <a:cubicBezTo>
                  <a:pt x="282" y="356"/>
                  <a:pt x="269" y="369"/>
                  <a:pt x="254" y="369"/>
                </a:cubicBezTo>
                <a:cubicBezTo>
                  <a:pt x="0" y="369"/>
                  <a:pt x="0" y="369"/>
                  <a:pt x="0" y="369"/>
                </a:cubicBezTo>
                <a:cubicBezTo>
                  <a:pt x="0" y="353"/>
                  <a:pt x="0" y="353"/>
                  <a:pt x="0" y="353"/>
                </a:cubicBezTo>
                <a:cubicBezTo>
                  <a:pt x="254" y="353"/>
                  <a:pt x="254" y="353"/>
                  <a:pt x="254" y="353"/>
                </a:cubicBezTo>
                <a:cubicBezTo>
                  <a:pt x="260" y="353"/>
                  <a:pt x="266" y="348"/>
                  <a:pt x="266" y="341"/>
                </a:cubicBezTo>
                <a:cubicBezTo>
                  <a:pt x="266" y="321"/>
                  <a:pt x="266" y="321"/>
                  <a:pt x="266" y="321"/>
                </a:cubicBezTo>
                <a:cubicBezTo>
                  <a:pt x="266" y="315"/>
                  <a:pt x="262" y="310"/>
                  <a:pt x="256" y="309"/>
                </a:cubicBezTo>
                <a:cubicBezTo>
                  <a:pt x="182" y="292"/>
                  <a:pt x="131" y="225"/>
                  <a:pt x="135" y="148"/>
                </a:cubicBezTo>
                <a:cubicBezTo>
                  <a:pt x="140" y="71"/>
                  <a:pt x="202" y="8"/>
                  <a:pt x="279" y="3"/>
                </a:cubicBezTo>
                <a:cubicBezTo>
                  <a:pt x="323" y="0"/>
                  <a:pt x="364" y="14"/>
                  <a:pt x="396" y="44"/>
                </a:cubicBezTo>
                <a:cubicBezTo>
                  <a:pt x="427" y="73"/>
                  <a:pt x="445" y="115"/>
                  <a:pt x="445" y="158"/>
                </a:cubicBezTo>
                <a:cubicBezTo>
                  <a:pt x="445" y="230"/>
                  <a:pt x="394" y="293"/>
                  <a:pt x="324" y="309"/>
                </a:cubicBezTo>
                <a:cubicBezTo>
                  <a:pt x="318" y="310"/>
                  <a:pt x="314" y="315"/>
                  <a:pt x="314" y="321"/>
                </a:cubicBezTo>
                <a:cubicBezTo>
                  <a:pt x="314" y="341"/>
                  <a:pt x="314" y="341"/>
                  <a:pt x="314" y="341"/>
                </a:cubicBezTo>
                <a:cubicBezTo>
                  <a:pt x="314" y="348"/>
                  <a:pt x="320" y="353"/>
                  <a:pt x="326" y="353"/>
                </a:cubicBezTo>
                <a:cubicBezTo>
                  <a:pt x="580" y="353"/>
                  <a:pt x="580" y="353"/>
                  <a:pt x="580" y="353"/>
                </a:cubicBezTo>
                <a:lnTo>
                  <a:pt x="580" y="3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8" name="Oval 12">
            <a:extLst>
              <a:ext uri="{FF2B5EF4-FFF2-40B4-BE49-F238E27FC236}">
                <a16:creationId xmlns:a16="http://schemas.microsoft.com/office/drawing/2014/main" id="{759A0529-FC36-48A8-8D74-115B3AF61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9934" y="2858054"/>
            <a:ext cx="670639" cy="67370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4C9E6E1F-9E9F-41D1-96BC-9BA5DE817B4E}"/>
              </a:ext>
            </a:extLst>
          </p:cNvPr>
          <p:cNvCxnSpPr>
            <a:cxnSpLocks/>
          </p:cNvCxnSpPr>
          <p:nvPr/>
        </p:nvCxnSpPr>
        <p:spPr>
          <a:xfrm flipH="1">
            <a:off x="5334001" y="1457657"/>
            <a:ext cx="1573" cy="480177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9F4090C2-DBAF-47B2-9FC6-4CAE54948931}"/>
              </a:ext>
            </a:extLst>
          </p:cNvPr>
          <p:cNvCxnSpPr>
            <a:cxnSpLocks/>
          </p:cNvCxnSpPr>
          <p:nvPr/>
        </p:nvCxnSpPr>
        <p:spPr>
          <a:xfrm flipH="1">
            <a:off x="8113093" y="1457657"/>
            <a:ext cx="1573" cy="4801772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1">
            <a:extLst>
              <a:ext uri="{FF2B5EF4-FFF2-40B4-BE49-F238E27FC236}">
                <a16:creationId xmlns:a16="http://schemas.microsoft.com/office/drawing/2014/main" id="{F0592478-E793-6C11-4940-9F118A4F4A45}"/>
              </a:ext>
            </a:extLst>
          </p:cNvPr>
          <p:cNvSpPr/>
          <p:nvPr/>
        </p:nvSpPr>
        <p:spPr>
          <a:xfrm>
            <a:off x="5525872" y="4068277"/>
            <a:ext cx="2396922" cy="1618148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 Wolf wurde geschossen: </a:t>
            </a:r>
            <a:r>
              <a:rPr lang="de-DE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Anzeigepflicht der Erlegung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telefonisch </a:t>
            </a:r>
            <a:r>
              <a:rPr lang="de-DE" sz="1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</a:t>
            </a:r>
            <a:r>
              <a:rPr lang="de-D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Mail beim ML</a:t>
            </a:r>
          </a:p>
        </p:txBody>
      </p:sp>
      <p:sp>
        <p:nvSpPr>
          <p:cNvPr id="13" name="Rectangle 19">
            <a:extLst>
              <a:ext uri="{FF2B5EF4-FFF2-40B4-BE49-F238E27FC236}">
                <a16:creationId xmlns:a16="http://schemas.microsoft.com/office/drawing/2014/main" id="{18F5EC4F-CB36-C053-D0FE-840E59F1BC45}"/>
              </a:ext>
            </a:extLst>
          </p:cNvPr>
          <p:cNvSpPr/>
          <p:nvPr/>
        </p:nvSpPr>
        <p:spPr>
          <a:xfrm>
            <a:off x="8232202" y="1395728"/>
            <a:ext cx="3959798" cy="1438855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25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JAGDENDE AUTOMATISCH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250" dirty="0" err="1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 Ende der </a:t>
            </a:r>
            <a:r>
              <a:rPr lang="en-US" sz="1250" dirty="0" err="1">
                <a:latin typeface="Arial" panose="020B0604020202020204" pitchFamily="34" charset="0"/>
                <a:cs typeface="Arial" panose="020B0604020202020204" pitchFamily="34" charset="0"/>
              </a:rPr>
              <a:t>Jagdzeit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250" b="1" u="sng" dirty="0">
                <a:latin typeface="Arial" panose="020B0604020202020204" pitchFamily="34" charset="0"/>
                <a:cs typeface="Arial" panose="020B0604020202020204" pitchFamily="34" charset="0"/>
              </a:rPr>
              <a:t>JAGDENDE DURCH BEHÖRDLICHE MITTEILUNG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250" dirty="0" err="1">
                <a:latin typeface="Arial" panose="020B0604020202020204" pitchFamily="34" charset="0"/>
                <a:cs typeface="Arial" panose="020B0604020202020204" pitchFamily="34" charset="0"/>
              </a:rPr>
              <a:t>ganzes</a:t>
            </a: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50" dirty="0" err="1">
                <a:latin typeface="Arial" panose="020B0604020202020204" pitchFamily="34" charset="0"/>
                <a:cs typeface="Arial" panose="020B0604020202020204" pitchFamily="34" charset="0"/>
              </a:rPr>
              <a:t>Rudel</a:t>
            </a: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50" dirty="0" err="1">
                <a:latin typeface="Arial" panose="020B0604020202020204" pitchFamily="34" charset="0"/>
                <a:cs typeface="Arial" panose="020B0604020202020204" pitchFamily="34" charset="0"/>
              </a:rPr>
              <a:t>bzw</a:t>
            </a: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50" dirty="0" err="1">
                <a:latin typeface="Arial" panose="020B0604020202020204" pitchFamily="34" charset="0"/>
                <a:cs typeface="Arial" panose="020B0604020202020204" pitchFamily="34" charset="0"/>
              </a:rPr>
              <a:t>Paar</a:t>
            </a:r>
            <a:r>
              <a:rPr kumimoji="0" lang="en-US" sz="125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25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kumimoji="0" lang="en-US" sz="125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50" dirty="0" err="1">
                <a:latin typeface="Arial" panose="020B0604020202020204" pitchFamily="34" charset="0"/>
                <a:cs typeface="Arial" panose="020B0604020202020204" pitchFamily="34" charset="0"/>
              </a:rPr>
              <a:t>Interventionsg</a:t>
            </a:r>
            <a:r>
              <a:rPr kumimoji="0" lang="en-US" sz="125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ebiet</a:t>
            </a:r>
            <a:r>
              <a:rPr kumimoji="0" lang="en-US" sz="125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25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erlegt</a:t>
            </a:r>
            <a:r>
              <a:rPr kumimoji="0" lang="en-US" sz="125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25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wurde</a:t>
            </a: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 und/</a:t>
            </a:r>
            <a:r>
              <a:rPr lang="en-US" sz="1250" dirty="0" err="1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max. </a:t>
            </a:r>
            <a:r>
              <a:rPr lang="en-US" sz="1250" dirty="0" err="1">
                <a:latin typeface="Arial" panose="020B0604020202020204" pitchFamily="34" charset="0"/>
                <a:cs typeface="Arial" panose="020B0604020202020204" pitchFamily="34" charset="0"/>
              </a:rPr>
              <a:t>Obergrenze</a:t>
            </a: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50" dirty="0" err="1">
                <a:latin typeface="Arial" panose="020B0604020202020204" pitchFamily="34" charset="0"/>
                <a:cs typeface="Arial" panose="020B0604020202020204" pitchFamily="34" charset="0"/>
              </a:rPr>
              <a:t>erreicht</a:t>
            </a: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50" dirty="0" err="1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endParaRPr kumimoji="0" lang="en-US" sz="125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A66DCCCD-37A4-EC7C-A9F8-3BA0740C5E1C}"/>
              </a:ext>
            </a:extLst>
          </p:cNvPr>
          <p:cNvSpPr/>
          <p:nvPr/>
        </p:nvSpPr>
        <p:spPr>
          <a:xfrm>
            <a:off x="8777880" y="4787574"/>
            <a:ext cx="3182041" cy="830997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BEPROBUNG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ANEIGNUNGSRECHT</a:t>
            </a:r>
          </a:p>
        </p:txBody>
      </p:sp>
      <p:sp>
        <p:nvSpPr>
          <p:cNvPr id="17" name="Foliennummernplatzhalter 16">
            <a:extLst>
              <a:ext uri="{FF2B5EF4-FFF2-40B4-BE49-F238E27FC236}">
                <a16:creationId xmlns:a16="http://schemas.microsoft.com/office/drawing/2014/main" id="{2B26D9AA-9C3C-3EC7-A6B4-87CA11CCA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Datumsplatzhalter 2">
            <a:extLst>
              <a:ext uri="{FF2B5EF4-FFF2-40B4-BE49-F238E27FC236}">
                <a16:creationId xmlns:a16="http://schemas.microsoft.com/office/drawing/2014/main" id="{CE76A3D0-71CC-43FD-B46F-CF01FC8FE6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8451D59-6478-4C8F-96C1-79D9754D7660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941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für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 – Jagdzeiten nach § 3 Abs. 3 DVO </a:t>
            </a:r>
            <a:r>
              <a:rPr lang="de-DE" sz="2800" b="1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NJagdG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30">
            <a:extLst>
              <a:ext uri="{FF2B5EF4-FFF2-40B4-BE49-F238E27FC236}">
                <a16:creationId xmlns:a16="http://schemas.microsoft.com/office/drawing/2014/main" id="{9317D926-05BD-4632-98C0-FCF2EB4649DF}"/>
              </a:ext>
            </a:extLst>
          </p:cNvPr>
          <p:cNvGrpSpPr/>
          <p:nvPr/>
        </p:nvGrpSpPr>
        <p:grpSpPr>
          <a:xfrm>
            <a:off x="3035704" y="1701064"/>
            <a:ext cx="6049963" cy="4230686"/>
            <a:chOff x="3071813" y="1803401"/>
            <a:chExt cx="6049963" cy="423068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C118C26-D79D-426D-A9BC-F07DD5B99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41525"/>
              <a:ext cx="6048375" cy="3771900"/>
            </a:xfrm>
            <a:custGeom>
              <a:avLst/>
              <a:gdLst>
                <a:gd name="T0" fmla="*/ 1425 w 1426"/>
                <a:gd name="T1" fmla="*/ 61 h 888"/>
                <a:gd name="T2" fmla="*/ 1364 w 1426"/>
                <a:gd name="T3" fmla="*/ 0 h 888"/>
                <a:gd name="T4" fmla="*/ 317 w 1426"/>
                <a:gd name="T5" fmla="*/ 1 h 888"/>
                <a:gd name="T6" fmla="*/ 328 w 1426"/>
                <a:gd name="T7" fmla="*/ 39 h 888"/>
                <a:gd name="T8" fmla="*/ 256 w 1426"/>
                <a:gd name="T9" fmla="*/ 110 h 888"/>
                <a:gd name="T10" fmla="*/ 194 w 1426"/>
                <a:gd name="T11" fmla="*/ 74 h 888"/>
                <a:gd name="T12" fmla="*/ 132 w 1426"/>
                <a:gd name="T13" fmla="*/ 110 h 888"/>
                <a:gd name="T14" fmla="*/ 61 w 1426"/>
                <a:gd name="T15" fmla="*/ 39 h 888"/>
                <a:gd name="T16" fmla="*/ 66 w 1426"/>
                <a:gd name="T17" fmla="*/ 1 h 888"/>
                <a:gd name="T18" fmla="*/ 61 w 1426"/>
                <a:gd name="T19" fmla="*/ 1 h 888"/>
                <a:gd name="T20" fmla="*/ 0 w 1426"/>
                <a:gd name="T21" fmla="*/ 62 h 888"/>
                <a:gd name="T22" fmla="*/ 0 w 1426"/>
                <a:gd name="T23" fmla="*/ 827 h 888"/>
                <a:gd name="T24" fmla="*/ 61 w 1426"/>
                <a:gd name="T25" fmla="*/ 888 h 888"/>
                <a:gd name="T26" fmla="*/ 1110 w 1426"/>
                <a:gd name="T27" fmla="*/ 887 h 888"/>
                <a:gd name="T28" fmla="*/ 1099 w 1426"/>
                <a:gd name="T29" fmla="*/ 849 h 888"/>
                <a:gd name="T30" fmla="*/ 1171 w 1426"/>
                <a:gd name="T31" fmla="*/ 778 h 888"/>
                <a:gd name="T32" fmla="*/ 1233 w 1426"/>
                <a:gd name="T33" fmla="*/ 814 h 888"/>
                <a:gd name="T34" fmla="*/ 1295 w 1426"/>
                <a:gd name="T35" fmla="*/ 778 h 888"/>
                <a:gd name="T36" fmla="*/ 1366 w 1426"/>
                <a:gd name="T37" fmla="*/ 849 h 888"/>
                <a:gd name="T38" fmla="*/ 1360 w 1426"/>
                <a:gd name="T39" fmla="*/ 887 h 888"/>
                <a:gd name="T40" fmla="*/ 1365 w 1426"/>
                <a:gd name="T41" fmla="*/ 887 h 888"/>
                <a:gd name="T42" fmla="*/ 1426 w 1426"/>
                <a:gd name="T43" fmla="*/ 826 h 888"/>
                <a:gd name="T44" fmla="*/ 1425 w 1426"/>
                <a:gd name="T45" fmla="*/ 61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8">
                  <a:moveTo>
                    <a:pt x="1425" y="61"/>
                  </a:moveTo>
                  <a:cubicBezTo>
                    <a:pt x="1425" y="28"/>
                    <a:pt x="1398" y="0"/>
                    <a:pt x="1364" y="0"/>
                  </a:cubicBezTo>
                  <a:cubicBezTo>
                    <a:pt x="317" y="1"/>
                    <a:pt x="317" y="1"/>
                    <a:pt x="317" y="1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6" y="96"/>
                    <a:pt x="194" y="74"/>
                  </a:cubicBezTo>
                  <a:cubicBezTo>
                    <a:pt x="182" y="96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9"/>
                  </a:cubicBezTo>
                  <a:cubicBezTo>
                    <a:pt x="61" y="25"/>
                    <a:pt x="63" y="12"/>
                    <a:pt x="66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0" y="860"/>
                    <a:pt x="28" y="888"/>
                    <a:pt x="61" y="888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10"/>
                    <a:pt x="1131" y="778"/>
                    <a:pt x="1171" y="778"/>
                  </a:cubicBezTo>
                  <a:cubicBezTo>
                    <a:pt x="1197" y="778"/>
                    <a:pt x="1220" y="792"/>
                    <a:pt x="1233" y="814"/>
                  </a:cubicBezTo>
                  <a:cubicBezTo>
                    <a:pt x="1245" y="793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80A7F0A-0C71-4939-8384-DBBBC2E9B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575" y="1803401"/>
              <a:ext cx="352425" cy="574675"/>
            </a:xfrm>
            <a:custGeom>
              <a:avLst/>
              <a:gdLst>
                <a:gd name="T0" fmla="*/ 0 w 83"/>
                <a:gd name="T1" fmla="*/ 96 h 135"/>
                <a:gd name="T2" fmla="*/ 40 w 83"/>
                <a:gd name="T3" fmla="*/ 135 h 135"/>
                <a:gd name="T4" fmla="*/ 79 w 83"/>
                <a:gd name="T5" fmla="*/ 96 h 135"/>
                <a:gd name="T6" fmla="*/ 54 w 83"/>
                <a:gd name="T7" fmla="*/ 59 h 135"/>
                <a:gd name="T8" fmla="*/ 83 w 83"/>
                <a:gd name="T9" fmla="*/ 0 h 135"/>
                <a:gd name="T10" fmla="*/ 62 w 83"/>
                <a:gd name="T11" fmla="*/ 0 h 135"/>
                <a:gd name="T12" fmla="*/ 0 w 83"/>
                <a:gd name="T13" fmla="*/ 9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96"/>
                  </a:moveTo>
                  <a:cubicBezTo>
                    <a:pt x="0" y="117"/>
                    <a:pt x="18" y="135"/>
                    <a:pt x="40" y="135"/>
                  </a:cubicBezTo>
                  <a:cubicBezTo>
                    <a:pt x="62" y="135"/>
                    <a:pt x="79" y="118"/>
                    <a:pt x="79" y="96"/>
                  </a:cubicBezTo>
                  <a:cubicBezTo>
                    <a:pt x="79" y="79"/>
                    <a:pt x="69" y="64"/>
                    <a:pt x="54" y="59"/>
                  </a:cubicBezTo>
                  <a:cubicBezTo>
                    <a:pt x="62" y="19"/>
                    <a:pt x="83" y="0"/>
                    <a:pt x="8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0" y="33"/>
                    <a:pt x="0" y="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45254948-9176-4645-BA4A-04783E9A9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800" y="1803401"/>
              <a:ext cx="347663" cy="574675"/>
            </a:xfrm>
            <a:custGeom>
              <a:avLst/>
              <a:gdLst>
                <a:gd name="T0" fmla="*/ 82 w 82"/>
                <a:gd name="T1" fmla="*/ 0 h 135"/>
                <a:gd name="T2" fmla="*/ 61 w 82"/>
                <a:gd name="T3" fmla="*/ 0 h 135"/>
                <a:gd name="T4" fmla="*/ 0 w 82"/>
                <a:gd name="T5" fmla="*/ 96 h 135"/>
                <a:gd name="T6" fmla="*/ 39 w 82"/>
                <a:gd name="T7" fmla="*/ 135 h 135"/>
                <a:gd name="T8" fmla="*/ 79 w 82"/>
                <a:gd name="T9" fmla="*/ 96 h 135"/>
                <a:gd name="T10" fmla="*/ 53 w 82"/>
                <a:gd name="T11" fmla="*/ 59 h 135"/>
                <a:gd name="T12" fmla="*/ 82 w 82"/>
                <a:gd name="T1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0" y="33"/>
                    <a:pt x="0" y="96"/>
                  </a:cubicBezTo>
                  <a:cubicBezTo>
                    <a:pt x="0" y="118"/>
                    <a:pt x="17" y="135"/>
                    <a:pt x="39" y="135"/>
                  </a:cubicBezTo>
                  <a:cubicBezTo>
                    <a:pt x="61" y="135"/>
                    <a:pt x="79" y="118"/>
                    <a:pt x="79" y="96"/>
                  </a:cubicBezTo>
                  <a:cubicBezTo>
                    <a:pt x="79" y="79"/>
                    <a:pt x="68" y="64"/>
                    <a:pt x="53" y="59"/>
                  </a:cubicBezTo>
                  <a:cubicBezTo>
                    <a:pt x="62" y="20"/>
                    <a:pt x="82" y="0"/>
                    <a:pt x="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CF96ACC4-3246-4CF3-83CF-F8777FC12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825" y="5461000"/>
              <a:ext cx="347663" cy="573087"/>
            </a:xfrm>
            <a:custGeom>
              <a:avLst/>
              <a:gdLst>
                <a:gd name="T0" fmla="*/ 82 w 82"/>
                <a:gd name="T1" fmla="*/ 39 h 135"/>
                <a:gd name="T2" fmla="*/ 43 w 82"/>
                <a:gd name="T3" fmla="*/ 0 h 135"/>
                <a:gd name="T4" fmla="*/ 3 w 82"/>
                <a:gd name="T5" fmla="*/ 39 h 135"/>
                <a:gd name="T6" fmla="*/ 29 w 82"/>
                <a:gd name="T7" fmla="*/ 76 h 135"/>
                <a:gd name="T8" fmla="*/ 0 w 82"/>
                <a:gd name="T9" fmla="*/ 135 h 135"/>
                <a:gd name="T10" fmla="*/ 21 w 82"/>
                <a:gd name="T11" fmla="*/ 135 h 135"/>
                <a:gd name="T12" fmla="*/ 82 w 82"/>
                <a:gd name="T13" fmla="*/ 3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39"/>
                  </a:moveTo>
                  <a:cubicBezTo>
                    <a:pt x="82" y="18"/>
                    <a:pt x="64" y="0"/>
                    <a:pt x="43" y="0"/>
                  </a:cubicBezTo>
                  <a:cubicBezTo>
                    <a:pt x="21" y="0"/>
                    <a:pt x="3" y="17"/>
                    <a:pt x="3" y="39"/>
                  </a:cubicBezTo>
                  <a:cubicBezTo>
                    <a:pt x="3" y="56"/>
                    <a:pt x="14" y="71"/>
                    <a:pt x="29" y="76"/>
                  </a:cubicBezTo>
                  <a:cubicBezTo>
                    <a:pt x="20" y="116"/>
                    <a:pt x="0" y="135"/>
                    <a:pt x="0" y="135"/>
                  </a:cubicBez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2" y="102"/>
                    <a:pt x="82" y="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A7412E0-9CFD-4C3C-8CD4-E11143EAA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600" y="5461000"/>
              <a:ext cx="350838" cy="573087"/>
            </a:xfrm>
            <a:custGeom>
              <a:avLst/>
              <a:gdLst>
                <a:gd name="T0" fmla="*/ 0 w 83"/>
                <a:gd name="T1" fmla="*/ 135 h 135"/>
                <a:gd name="T2" fmla="*/ 21 w 83"/>
                <a:gd name="T3" fmla="*/ 135 h 135"/>
                <a:gd name="T4" fmla="*/ 83 w 83"/>
                <a:gd name="T5" fmla="*/ 39 h 135"/>
                <a:gd name="T6" fmla="*/ 43 w 83"/>
                <a:gd name="T7" fmla="*/ 0 h 135"/>
                <a:gd name="T8" fmla="*/ 4 w 83"/>
                <a:gd name="T9" fmla="*/ 39 h 135"/>
                <a:gd name="T10" fmla="*/ 29 w 83"/>
                <a:gd name="T11" fmla="*/ 76 h 135"/>
                <a:gd name="T12" fmla="*/ 0 w 83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135"/>
                  </a:move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3" y="102"/>
                    <a:pt x="83" y="39"/>
                  </a:cubicBezTo>
                  <a:cubicBezTo>
                    <a:pt x="83" y="17"/>
                    <a:pt x="65" y="0"/>
                    <a:pt x="43" y="0"/>
                  </a:cubicBezTo>
                  <a:cubicBezTo>
                    <a:pt x="21" y="0"/>
                    <a:pt x="4" y="17"/>
                    <a:pt x="4" y="39"/>
                  </a:cubicBezTo>
                  <a:cubicBezTo>
                    <a:pt x="4" y="56"/>
                    <a:pt x="14" y="71"/>
                    <a:pt x="29" y="76"/>
                  </a:cubicBezTo>
                  <a:cubicBezTo>
                    <a:pt x="21" y="115"/>
                    <a:pt x="0" y="135"/>
                    <a:pt x="0" y="1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933A2DD7-BD0C-4EDC-9061-18FD15B96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59362"/>
              <a:ext cx="6049963" cy="3767137"/>
            </a:xfrm>
            <a:custGeom>
              <a:avLst/>
              <a:gdLst>
                <a:gd name="T0" fmla="*/ 1425 w 1426"/>
                <a:gd name="T1" fmla="*/ 61 h 887"/>
                <a:gd name="T2" fmla="*/ 1364 w 1426"/>
                <a:gd name="T3" fmla="*/ 0 h 887"/>
                <a:gd name="T4" fmla="*/ 317 w 1426"/>
                <a:gd name="T5" fmla="*/ 0 h 887"/>
                <a:gd name="T6" fmla="*/ 328 w 1426"/>
                <a:gd name="T7" fmla="*/ 39 h 887"/>
                <a:gd name="T8" fmla="*/ 256 w 1426"/>
                <a:gd name="T9" fmla="*/ 110 h 887"/>
                <a:gd name="T10" fmla="*/ 194 w 1426"/>
                <a:gd name="T11" fmla="*/ 74 h 887"/>
                <a:gd name="T12" fmla="*/ 132 w 1426"/>
                <a:gd name="T13" fmla="*/ 110 h 887"/>
                <a:gd name="T14" fmla="*/ 61 w 1426"/>
                <a:gd name="T15" fmla="*/ 38 h 887"/>
                <a:gd name="T16" fmla="*/ 67 w 1426"/>
                <a:gd name="T17" fmla="*/ 0 h 887"/>
                <a:gd name="T18" fmla="*/ 61 w 1426"/>
                <a:gd name="T19" fmla="*/ 0 h 887"/>
                <a:gd name="T20" fmla="*/ 0 w 1426"/>
                <a:gd name="T21" fmla="*/ 61 h 887"/>
                <a:gd name="T22" fmla="*/ 0 w 1426"/>
                <a:gd name="T23" fmla="*/ 826 h 887"/>
                <a:gd name="T24" fmla="*/ 61 w 1426"/>
                <a:gd name="T25" fmla="*/ 887 h 887"/>
                <a:gd name="T26" fmla="*/ 1110 w 1426"/>
                <a:gd name="T27" fmla="*/ 887 h 887"/>
                <a:gd name="T28" fmla="*/ 1099 w 1426"/>
                <a:gd name="T29" fmla="*/ 849 h 887"/>
                <a:gd name="T30" fmla="*/ 1171 w 1426"/>
                <a:gd name="T31" fmla="*/ 777 h 887"/>
                <a:gd name="T32" fmla="*/ 1233 w 1426"/>
                <a:gd name="T33" fmla="*/ 814 h 887"/>
                <a:gd name="T34" fmla="*/ 1295 w 1426"/>
                <a:gd name="T35" fmla="*/ 778 h 887"/>
                <a:gd name="T36" fmla="*/ 1366 w 1426"/>
                <a:gd name="T37" fmla="*/ 849 h 887"/>
                <a:gd name="T38" fmla="*/ 1360 w 1426"/>
                <a:gd name="T39" fmla="*/ 887 h 887"/>
                <a:gd name="T40" fmla="*/ 1365 w 1426"/>
                <a:gd name="T41" fmla="*/ 887 h 887"/>
                <a:gd name="T42" fmla="*/ 1426 w 1426"/>
                <a:gd name="T43" fmla="*/ 826 h 887"/>
                <a:gd name="T44" fmla="*/ 1425 w 1426"/>
                <a:gd name="T45" fmla="*/ 61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7">
                  <a:moveTo>
                    <a:pt x="1425" y="61"/>
                  </a:moveTo>
                  <a:cubicBezTo>
                    <a:pt x="1425" y="27"/>
                    <a:pt x="1398" y="0"/>
                    <a:pt x="1364" y="0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7" y="95"/>
                    <a:pt x="194" y="74"/>
                  </a:cubicBezTo>
                  <a:cubicBezTo>
                    <a:pt x="182" y="95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8"/>
                  </a:cubicBezTo>
                  <a:cubicBezTo>
                    <a:pt x="61" y="24"/>
                    <a:pt x="63" y="12"/>
                    <a:pt x="6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27" y="0"/>
                    <a:pt x="0" y="28"/>
                    <a:pt x="0" y="61"/>
                  </a:cubicBezTo>
                  <a:cubicBezTo>
                    <a:pt x="0" y="826"/>
                    <a:pt x="0" y="826"/>
                    <a:pt x="0" y="826"/>
                  </a:cubicBezTo>
                  <a:cubicBezTo>
                    <a:pt x="0" y="860"/>
                    <a:pt x="28" y="887"/>
                    <a:pt x="61" y="887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09"/>
                    <a:pt x="1131" y="777"/>
                    <a:pt x="1171" y="777"/>
                  </a:cubicBezTo>
                  <a:cubicBezTo>
                    <a:pt x="1197" y="777"/>
                    <a:pt x="1220" y="792"/>
                    <a:pt x="1233" y="814"/>
                  </a:cubicBezTo>
                  <a:cubicBezTo>
                    <a:pt x="1245" y="792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2000" b="1" u="sng" dirty="0" err="1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Jagdzeit</a:t>
              </a:r>
              <a:r>
                <a:rPr lang="en-US" sz="2000" b="1" u="sng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u="sng" dirty="0" err="1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nach</a:t>
              </a:r>
              <a:r>
                <a:rPr lang="en-US" sz="2000" b="1" u="sng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u="sng" dirty="0" err="1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BJagdG</a:t>
              </a:r>
              <a:r>
                <a:rPr lang="en-US" sz="2000" b="1" u="sng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Wölfe</a:t>
              </a: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und </a:t>
              </a:r>
              <a:r>
                <a:rPr lang="en-US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Jungwölfe</a:t>
              </a:r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01. Juli – 31. </a:t>
              </a:r>
              <a:r>
                <a:rPr lang="en-US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Oktober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endPara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6580E4-5F18-460D-294D-5AB56C7C5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19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Datumsplatzhalter 2">
            <a:extLst>
              <a:ext uri="{FF2B5EF4-FFF2-40B4-BE49-F238E27FC236}">
                <a16:creationId xmlns:a16="http://schemas.microsoft.com/office/drawing/2014/main" id="{5D3C9BEC-C12F-462F-A3AD-A02D648C6D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93E09A5-E96C-42B7-8DCA-1355723E324D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D87A538-B767-D8C0-31DC-4E99B3E13780}"/>
              </a:ext>
            </a:extLst>
          </p:cNvPr>
          <p:cNvSpPr/>
          <p:nvPr/>
        </p:nvSpPr>
        <p:spPr>
          <a:xfrm>
            <a:off x="152400" y="3735762"/>
            <a:ext cx="11906249" cy="141531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NIEDERSACHSEN HAT DIE JAGDZEIT AUF DIE TIERART WOLF GEÄNDERT:</a:t>
            </a:r>
          </a:p>
          <a:p>
            <a:pPr algn="ctr"/>
            <a:r>
              <a:rPr lang="de-DE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3 Abs. 3 </a:t>
            </a:r>
            <a:r>
              <a:rPr lang="de-DE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DVO-</a:t>
            </a:r>
            <a:r>
              <a:rPr lang="de-DE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NJagdG</a:t>
            </a:r>
            <a:endParaRPr lang="de-DE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dirty="0">
                <a:solidFill>
                  <a:srgbClr val="FF0000"/>
                </a:solidFill>
                <a:latin typeface="system-ui"/>
              </a:rPr>
              <a:t>s</a:t>
            </a:r>
            <a:r>
              <a:rPr lang="de-DE" i="0" dirty="0">
                <a:solidFill>
                  <a:srgbClr val="FF0000"/>
                </a:solidFill>
                <a:effectLst/>
                <a:latin typeface="system-ui"/>
              </a:rPr>
              <a:t>iehe </a:t>
            </a:r>
            <a:r>
              <a:rPr lang="de-DE" i="0" dirty="0" err="1">
                <a:solidFill>
                  <a:srgbClr val="FF0000"/>
                </a:solidFill>
                <a:effectLst/>
                <a:latin typeface="system-ui"/>
              </a:rPr>
              <a:t>Nds</a:t>
            </a:r>
            <a:r>
              <a:rPr lang="de-DE" i="0" dirty="0">
                <a:solidFill>
                  <a:srgbClr val="FF0000"/>
                </a:solidFill>
                <a:effectLst/>
                <a:latin typeface="system-ui"/>
              </a:rPr>
              <a:t>. GVBl. 2026 Nr. 84 vom 05.10.2026</a:t>
            </a:r>
            <a:endParaRPr lang="de-DE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61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für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 – Jagdzeiten nach § 3 Abs. 3 DVO </a:t>
            </a:r>
            <a:r>
              <a:rPr lang="de-DE" sz="2800" b="1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NJagdG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30">
            <a:extLst>
              <a:ext uri="{FF2B5EF4-FFF2-40B4-BE49-F238E27FC236}">
                <a16:creationId xmlns:a16="http://schemas.microsoft.com/office/drawing/2014/main" id="{9317D926-05BD-4632-98C0-FCF2EB4649DF}"/>
              </a:ext>
            </a:extLst>
          </p:cNvPr>
          <p:cNvGrpSpPr/>
          <p:nvPr/>
        </p:nvGrpSpPr>
        <p:grpSpPr>
          <a:xfrm>
            <a:off x="3035704" y="1701064"/>
            <a:ext cx="6049963" cy="4230686"/>
            <a:chOff x="3071813" y="1803401"/>
            <a:chExt cx="6049963" cy="423068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C118C26-D79D-426D-A9BC-F07DD5B99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41525"/>
              <a:ext cx="6048375" cy="3771900"/>
            </a:xfrm>
            <a:custGeom>
              <a:avLst/>
              <a:gdLst>
                <a:gd name="T0" fmla="*/ 1425 w 1426"/>
                <a:gd name="T1" fmla="*/ 61 h 888"/>
                <a:gd name="T2" fmla="*/ 1364 w 1426"/>
                <a:gd name="T3" fmla="*/ 0 h 888"/>
                <a:gd name="T4" fmla="*/ 317 w 1426"/>
                <a:gd name="T5" fmla="*/ 1 h 888"/>
                <a:gd name="T6" fmla="*/ 328 w 1426"/>
                <a:gd name="T7" fmla="*/ 39 h 888"/>
                <a:gd name="T8" fmla="*/ 256 w 1426"/>
                <a:gd name="T9" fmla="*/ 110 h 888"/>
                <a:gd name="T10" fmla="*/ 194 w 1426"/>
                <a:gd name="T11" fmla="*/ 74 h 888"/>
                <a:gd name="T12" fmla="*/ 132 w 1426"/>
                <a:gd name="T13" fmla="*/ 110 h 888"/>
                <a:gd name="T14" fmla="*/ 61 w 1426"/>
                <a:gd name="T15" fmla="*/ 39 h 888"/>
                <a:gd name="T16" fmla="*/ 66 w 1426"/>
                <a:gd name="T17" fmla="*/ 1 h 888"/>
                <a:gd name="T18" fmla="*/ 61 w 1426"/>
                <a:gd name="T19" fmla="*/ 1 h 888"/>
                <a:gd name="T20" fmla="*/ 0 w 1426"/>
                <a:gd name="T21" fmla="*/ 62 h 888"/>
                <a:gd name="T22" fmla="*/ 0 w 1426"/>
                <a:gd name="T23" fmla="*/ 827 h 888"/>
                <a:gd name="T24" fmla="*/ 61 w 1426"/>
                <a:gd name="T25" fmla="*/ 888 h 888"/>
                <a:gd name="T26" fmla="*/ 1110 w 1426"/>
                <a:gd name="T27" fmla="*/ 887 h 888"/>
                <a:gd name="T28" fmla="*/ 1099 w 1426"/>
                <a:gd name="T29" fmla="*/ 849 h 888"/>
                <a:gd name="T30" fmla="*/ 1171 w 1426"/>
                <a:gd name="T31" fmla="*/ 778 h 888"/>
                <a:gd name="T32" fmla="*/ 1233 w 1426"/>
                <a:gd name="T33" fmla="*/ 814 h 888"/>
                <a:gd name="T34" fmla="*/ 1295 w 1426"/>
                <a:gd name="T35" fmla="*/ 778 h 888"/>
                <a:gd name="T36" fmla="*/ 1366 w 1426"/>
                <a:gd name="T37" fmla="*/ 849 h 888"/>
                <a:gd name="T38" fmla="*/ 1360 w 1426"/>
                <a:gd name="T39" fmla="*/ 887 h 888"/>
                <a:gd name="T40" fmla="*/ 1365 w 1426"/>
                <a:gd name="T41" fmla="*/ 887 h 888"/>
                <a:gd name="T42" fmla="*/ 1426 w 1426"/>
                <a:gd name="T43" fmla="*/ 826 h 888"/>
                <a:gd name="T44" fmla="*/ 1425 w 1426"/>
                <a:gd name="T45" fmla="*/ 61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8">
                  <a:moveTo>
                    <a:pt x="1425" y="61"/>
                  </a:moveTo>
                  <a:cubicBezTo>
                    <a:pt x="1425" y="28"/>
                    <a:pt x="1398" y="0"/>
                    <a:pt x="1364" y="0"/>
                  </a:cubicBezTo>
                  <a:cubicBezTo>
                    <a:pt x="317" y="1"/>
                    <a:pt x="317" y="1"/>
                    <a:pt x="317" y="1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6" y="96"/>
                    <a:pt x="194" y="74"/>
                  </a:cubicBezTo>
                  <a:cubicBezTo>
                    <a:pt x="182" y="96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9"/>
                  </a:cubicBezTo>
                  <a:cubicBezTo>
                    <a:pt x="61" y="25"/>
                    <a:pt x="63" y="12"/>
                    <a:pt x="66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0" y="860"/>
                    <a:pt x="28" y="888"/>
                    <a:pt x="61" y="888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10"/>
                    <a:pt x="1131" y="778"/>
                    <a:pt x="1171" y="778"/>
                  </a:cubicBezTo>
                  <a:cubicBezTo>
                    <a:pt x="1197" y="778"/>
                    <a:pt x="1220" y="792"/>
                    <a:pt x="1233" y="814"/>
                  </a:cubicBezTo>
                  <a:cubicBezTo>
                    <a:pt x="1245" y="793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80A7F0A-0C71-4939-8384-DBBBC2E9B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575" y="1803401"/>
              <a:ext cx="352425" cy="574675"/>
            </a:xfrm>
            <a:custGeom>
              <a:avLst/>
              <a:gdLst>
                <a:gd name="T0" fmla="*/ 0 w 83"/>
                <a:gd name="T1" fmla="*/ 96 h 135"/>
                <a:gd name="T2" fmla="*/ 40 w 83"/>
                <a:gd name="T3" fmla="*/ 135 h 135"/>
                <a:gd name="T4" fmla="*/ 79 w 83"/>
                <a:gd name="T5" fmla="*/ 96 h 135"/>
                <a:gd name="T6" fmla="*/ 54 w 83"/>
                <a:gd name="T7" fmla="*/ 59 h 135"/>
                <a:gd name="T8" fmla="*/ 83 w 83"/>
                <a:gd name="T9" fmla="*/ 0 h 135"/>
                <a:gd name="T10" fmla="*/ 62 w 83"/>
                <a:gd name="T11" fmla="*/ 0 h 135"/>
                <a:gd name="T12" fmla="*/ 0 w 83"/>
                <a:gd name="T13" fmla="*/ 9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96"/>
                  </a:moveTo>
                  <a:cubicBezTo>
                    <a:pt x="0" y="117"/>
                    <a:pt x="18" y="135"/>
                    <a:pt x="40" y="135"/>
                  </a:cubicBezTo>
                  <a:cubicBezTo>
                    <a:pt x="62" y="135"/>
                    <a:pt x="79" y="118"/>
                    <a:pt x="79" y="96"/>
                  </a:cubicBezTo>
                  <a:cubicBezTo>
                    <a:pt x="79" y="79"/>
                    <a:pt x="69" y="64"/>
                    <a:pt x="54" y="59"/>
                  </a:cubicBezTo>
                  <a:cubicBezTo>
                    <a:pt x="62" y="19"/>
                    <a:pt x="83" y="0"/>
                    <a:pt x="8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0" y="33"/>
                    <a:pt x="0" y="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45254948-9176-4645-BA4A-04783E9A9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800" y="1803401"/>
              <a:ext cx="347663" cy="574675"/>
            </a:xfrm>
            <a:custGeom>
              <a:avLst/>
              <a:gdLst>
                <a:gd name="T0" fmla="*/ 82 w 82"/>
                <a:gd name="T1" fmla="*/ 0 h 135"/>
                <a:gd name="T2" fmla="*/ 61 w 82"/>
                <a:gd name="T3" fmla="*/ 0 h 135"/>
                <a:gd name="T4" fmla="*/ 0 w 82"/>
                <a:gd name="T5" fmla="*/ 96 h 135"/>
                <a:gd name="T6" fmla="*/ 39 w 82"/>
                <a:gd name="T7" fmla="*/ 135 h 135"/>
                <a:gd name="T8" fmla="*/ 79 w 82"/>
                <a:gd name="T9" fmla="*/ 96 h 135"/>
                <a:gd name="T10" fmla="*/ 53 w 82"/>
                <a:gd name="T11" fmla="*/ 59 h 135"/>
                <a:gd name="T12" fmla="*/ 82 w 82"/>
                <a:gd name="T1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0" y="33"/>
                    <a:pt x="0" y="96"/>
                  </a:cubicBezTo>
                  <a:cubicBezTo>
                    <a:pt x="0" y="118"/>
                    <a:pt x="17" y="135"/>
                    <a:pt x="39" y="135"/>
                  </a:cubicBezTo>
                  <a:cubicBezTo>
                    <a:pt x="61" y="135"/>
                    <a:pt x="79" y="118"/>
                    <a:pt x="79" y="96"/>
                  </a:cubicBezTo>
                  <a:cubicBezTo>
                    <a:pt x="79" y="79"/>
                    <a:pt x="68" y="64"/>
                    <a:pt x="53" y="59"/>
                  </a:cubicBezTo>
                  <a:cubicBezTo>
                    <a:pt x="62" y="20"/>
                    <a:pt x="82" y="0"/>
                    <a:pt x="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CF96ACC4-3246-4CF3-83CF-F8777FC12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825" y="5461000"/>
              <a:ext cx="347663" cy="573087"/>
            </a:xfrm>
            <a:custGeom>
              <a:avLst/>
              <a:gdLst>
                <a:gd name="T0" fmla="*/ 82 w 82"/>
                <a:gd name="T1" fmla="*/ 39 h 135"/>
                <a:gd name="T2" fmla="*/ 43 w 82"/>
                <a:gd name="T3" fmla="*/ 0 h 135"/>
                <a:gd name="T4" fmla="*/ 3 w 82"/>
                <a:gd name="T5" fmla="*/ 39 h 135"/>
                <a:gd name="T6" fmla="*/ 29 w 82"/>
                <a:gd name="T7" fmla="*/ 76 h 135"/>
                <a:gd name="T8" fmla="*/ 0 w 82"/>
                <a:gd name="T9" fmla="*/ 135 h 135"/>
                <a:gd name="T10" fmla="*/ 21 w 82"/>
                <a:gd name="T11" fmla="*/ 135 h 135"/>
                <a:gd name="T12" fmla="*/ 82 w 82"/>
                <a:gd name="T13" fmla="*/ 3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39"/>
                  </a:moveTo>
                  <a:cubicBezTo>
                    <a:pt x="82" y="18"/>
                    <a:pt x="64" y="0"/>
                    <a:pt x="43" y="0"/>
                  </a:cubicBezTo>
                  <a:cubicBezTo>
                    <a:pt x="21" y="0"/>
                    <a:pt x="3" y="17"/>
                    <a:pt x="3" y="39"/>
                  </a:cubicBezTo>
                  <a:cubicBezTo>
                    <a:pt x="3" y="56"/>
                    <a:pt x="14" y="71"/>
                    <a:pt x="29" y="76"/>
                  </a:cubicBezTo>
                  <a:cubicBezTo>
                    <a:pt x="20" y="116"/>
                    <a:pt x="0" y="135"/>
                    <a:pt x="0" y="135"/>
                  </a:cubicBez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2" y="102"/>
                    <a:pt x="82" y="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A7412E0-9CFD-4C3C-8CD4-E11143EAA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600" y="5461000"/>
              <a:ext cx="350838" cy="573087"/>
            </a:xfrm>
            <a:custGeom>
              <a:avLst/>
              <a:gdLst>
                <a:gd name="T0" fmla="*/ 0 w 83"/>
                <a:gd name="T1" fmla="*/ 135 h 135"/>
                <a:gd name="T2" fmla="*/ 21 w 83"/>
                <a:gd name="T3" fmla="*/ 135 h 135"/>
                <a:gd name="T4" fmla="*/ 83 w 83"/>
                <a:gd name="T5" fmla="*/ 39 h 135"/>
                <a:gd name="T6" fmla="*/ 43 w 83"/>
                <a:gd name="T7" fmla="*/ 0 h 135"/>
                <a:gd name="T8" fmla="*/ 4 w 83"/>
                <a:gd name="T9" fmla="*/ 39 h 135"/>
                <a:gd name="T10" fmla="*/ 29 w 83"/>
                <a:gd name="T11" fmla="*/ 76 h 135"/>
                <a:gd name="T12" fmla="*/ 0 w 83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135"/>
                  </a:move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3" y="102"/>
                    <a:pt x="83" y="39"/>
                  </a:cubicBezTo>
                  <a:cubicBezTo>
                    <a:pt x="83" y="17"/>
                    <a:pt x="65" y="0"/>
                    <a:pt x="43" y="0"/>
                  </a:cubicBezTo>
                  <a:cubicBezTo>
                    <a:pt x="21" y="0"/>
                    <a:pt x="4" y="17"/>
                    <a:pt x="4" y="39"/>
                  </a:cubicBezTo>
                  <a:cubicBezTo>
                    <a:pt x="4" y="56"/>
                    <a:pt x="14" y="71"/>
                    <a:pt x="29" y="76"/>
                  </a:cubicBezTo>
                  <a:cubicBezTo>
                    <a:pt x="21" y="115"/>
                    <a:pt x="0" y="135"/>
                    <a:pt x="0" y="1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933A2DD7-BD0C-4EDC-9061-18FD15B96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59362"/>
              <a:ext cx="6049963" cy="3767137"/>
            </a:xfrm>
            <a:custGeom>
              <a:avLst/>
              <a:gdLst>
                <a:gd name="T0" fmla="*/ 1425 w 1426"/>
                <a:gd name="T1" fmla="*/ 61 h 887"/>
                <a:gd name="T2" fmla="*/ 1364 w 1426"/>
                <a:gd name="T3" fmla="*/ 0 h 887"/>
                <a:gd name="T4" fmla="*/ 317 w 1426"/>
                <a:gd name="T5" fmla="*/ 0 h 887"/>
                <a:gd name="T6" fmla="*/ 328 w 1426"/>
                <a:gd name="T7" fmla="*/ 39 h 887"/>
                <a:gd name="T8" fmla="*/ 256 w 1426"/>
                <a:gd name="T9" fmla="*/ 110 h 887"/>
                <a:gd name="T10" fmla="*/ 194 w 1426"/>
                <a:gd name="T11" fmla="*/ 74 h 887"/>
                <a:gd name="T12" fmla="*/ 132 w 1426"/>
                <a:gd name="T13" fmla="*/ 110 h 887"/>
                <a:gd name="T14" fmla="*/ 61 w 1426"/>
                <a:gd name="T15" fmla="*/ 38 h 887"/>
                <a:gd name="T16" fmla="*/ 67 w 1426"/>
                <a:gd name="T17" fmla="*/ 0 h 887"/>
                <a:gd name="T18" fmla="*/ 61 w 1426"/>
                <a:gd name="T19" fmla="*/ 0 h 887"/>
                <a:gd name="T20" fmla="*/ 0 w 1426"/>
                <a:gd name="T21" fmla="*/ 61 h 887"/>
                <a:gd name="T22" fmla="*/ 0 w 1426"/>
                <a:gd name="T23" fmla="*/ 826 h 887"/>
                <a:gd name="T24" fmla="*/ 61 w 1426"/>
                <a:gd name="T25" fmla="*/ 887 h 887"/>
                <a:gd name="T26" fmla="*/ 1110 w 1426"/>
                <a:gd name="T27" fmla="*/ 887 h 887"/>
                <a:gd name="T28" fmla="*/ 1099 w 1426"/>
                <a:gd name="T29" fmla="*/ 849 h 887"/>
                <a:gd name="T30" fmla="*/ 1171 w 1426"/>
                <a:gd name="T31" fmla="*/ 777 h 887"/>
                <a:gd name="T32" fmla="*/ 1233 w 1426"/>
                <a:gd name="T33" fmla="*/ 814 h 887"/>
                <a:gd name="T34" fmla="*/ 1295 w 1426"/>
                <a:gd name="T35" fmla="*/ 778 h 887"/>
                <a:gd name="T36" fmla="*/ 1366 w 1426"/>
                <a:gd name="T37" fmla="*/ 849 h 887"/>
                <a:gd name="T38" fmla="*/ 1360 w 1426"/>
                <a:gd name="T39" fmla="*/ 887 h 887"/>
                <a:gd name="T40" fmla="*/ 1365 w 1426"/>
                <a:gd name="T41" fmla="*/ 887 h 887"/>
                <a:gd name="T42" fmla="*/ 1426 w 1426"/>
                <a:gd name="T43" fmla="*/ 826 h 887"/>
                <a:gd name="T44" fmla="*/ 1425 w 1426"/>
                <a:gd name="T45" fmla="*/ 61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7">
                  <a:moveTo>
                    <a:pt x="1425" y="61"/>
                  </a:moveTo>
                  <a:cubicBezTo>
                    <a:pt x="1425" y="27"/>
                    <a:pt x="1398" y="0"/>
                    <a:pt x="1364" y="0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7" y="95"/>
                    <a:pt x="194" y="74"/>
                  </a:cubicBezTo>
                  <a:cubicBezTo>
                    <a:pt x="182" y="95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8"/>
                  </a:cubicBezTo>
                  <a:cubicBezTo>
                    <a:pt x="61" y="24"/>
                    <a:pt x="63" y="12"/>
                    <a:pt x="6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27" y="0"/>
                    <a:pt x="0" y="28"/>
                    <a:pt x="0" y="61"/>
                  </a:cubicBezTo>
                  <a:cubicBezTo>
                    <a:pt x="0" y="826"/>
                    <a:pt x="0" y="826"/>
                    <a:pt x="0" y="826"/>
                  </a:cubicBezTo>
                  <a:cubicBezTo>
                    <a:pt x="0" y="860"/>
                    <a:pt x="28" y="887"/>
                    <a:pt x="61" y="887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09"/>
                    <a:pt x="1131" y="777"/>
                    <a:pt x="1171" y="777"/>
                  </a:cubicBezTo>
                  <a:cubicBezTo>
                    <a:pt x="1197" y="777"/>
                    <a:pt x="1220" y="792"/>
                    <a:pt x="1233" y="814"/>
                  </a:cubicBezTo>
                  <a:cubicBezTo>
                    <a:pt x="1245" y="792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2000" b="1" u="sng" dirty="0" err="1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Schnellabschussverfahren</a:t>
              </a:r>
              <a:r>
                <a:rPr lang="en-US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Wölfe</a:t>
              </a:r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jeden</a:t>
              </a:r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Alters: 		01. Juli  – 28./29. </a:t>
              </a:r>
              <a:r>
                <a:rPr lang="en-US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Februar</a:t>
              </a:r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2000" b="1" u="sng" dirty="0" err="1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Interventionsgebiet</a:t>
              </a:r>
              <a:r>
                <a:rPr lang="en-US" sz="2000" b="1" u="sng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Wölfe</a:t>
              </a:r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01. Nov.  – 28./29. </a:t>
              </a:r>
              <a:r>
                <a:rPr lang="en-US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Februar</a:t>
              </a:r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Jungwölfe</a:t>
              </a:r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	01. Juli   – 28./29. </a:t>
              </a:r>
              <a:r>
                <a:rPr lang="en-US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Februar</a:t>
              </a:r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endPara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Pfeil: nach links 7">
            <a:extLst>
              <a:ext uri="{FF2B5EF4-FFF2-40B4-BE49-F238E27FC236}">
                <a16:creationId xmlns:a16="http://schemas.microsoft.com/office/drawing/2014/main" id="{F9DBB724-A932-1A8A-AB49-3CB4324E85A9}"/>
              </a:ext>
            </a:extLst>
          </p:cNvPr>
          <p:cNvSpPr/>
          <p:nvPr/>
        </p:nvSpPr>
        <p:spPr>
          <a:xfrm rot="10800000">
            <a:off x="8524156" y="3537800"/>
            <a:ext cx="1121434" cy="574675"/>
          </a:xfrm>
          <a:prstGeom prst="leftArrow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4F67CF5-4234-9369-80CD-D5BE937D4AA9}"/>
              </a:ext>
            </a:extLst>
          </p:cNvPr>
          <p:cNvSpPr/>
          <p:nvPr/>
        </p:nvSpPr>
        <p:spPr>
          <a:xfrm>
            <a:off x="9724845" y="3247167"/>
            <a:ext cx="2389517" cy="115594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F0000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0" u="sng" dirty="0">
                <a:latin typeface="Arial" panose="020B0604020202020204" pitchFamily="34" charset="0"/>
                <a:cs typeface="Arial" panose="020B0604020202020204" pitchFamily="34" charset="0"/>
              </a:rPr>
              <a:t>ELTERNTIERSCHUTZ</a:t>
            </a:r>
          </a:p>
          <a:p>
            <a:pPr algn="ctr"/>
            <a:r>
              <a:rPr lang="de-DE" sz="1700" dirty="0">
                <a:latin typeface="Arial" panose="020B0604020202020204" pitchFamily="34" charset="0"/>
                <a:cs typeface="Arial" panose="020B0604020202020204" pitchFamily="34" charset="0"/>
              </a:rPr>
              <a:t>gilt immer zu beachten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6580E4-5F18-460D-294D-5AB56C7C5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Datumsplatzhalter 2">
            <a:extLst>
              <a:ext uri="{FF2B5EF4-FFF2-40B4-BE49-F238E27FC236}">
                <a16:creationId xmlns:a16="http://schemas.microsoft.com/office/drawing/2014/main" id="{5D3C9BEC-C12F-462F-A3AD-A02D648C6D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93E09A5-E96C-42B7-8DCA-1355723E324D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697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für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 – Jagdzeiten &amp; Elterntierschutz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6580E4-5F18-460D-294D-5AB56C7C5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21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Datumsplatzhalter 2">
            <a:extLst>
              <a:ext uri="{FF2B5EF4-FFF2-40B4-BE49-F238E27FC236}">
                <a16:creationId xmlns:a16="http://schemas.microsoft.com/office/drawing/2014/main" id="{5D3C9BEC-C12F-462F-A3AD-A02D648C6D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93E09A5-E96C-42B7-8DCA-1355723E324D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332E748-EF84-B4E5-8754-E5E71F7EB030}"/>
              </a:ext>
            </a:extLst>
          </p:cNvPr>
          <p:cNvSpPr txBox="1"/>
          <p:nvPr/>
        </p:nvSpPr>
        <p:spPr>
          <a:xfrm>
            <a:off x="2390775" y="2551837"/>
            <a:ext cx="7277100" cy="2031325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Für das Überleben der Welpen ist </a:t>
            </a:r>
          </a:p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im Zeitraum vom 1. April bis </a:t>
            </a:r>
            <a:r>
              <a:rPr lang="de-DE" b="1" u="sng" dirty="0">
                <a:latin typeface="Arial" panose="020B0604020202020204" pitchFamily="34" charset="0"/>
                <a:cs typeface="Arial" panose="020B0604020202020204" pitchFamily="34" charset="0"/>
              </a:rPr>
              <a:t>mindestens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zum 31. Juli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eines jeden Jahres eine laktierende Fähe notwendig.</a:t>
            </a:r>
          </a:p>
          <a:p>
            <a:pPr algn="ctr"/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Der Wolfsrüde und – je nach Rudelgröße – auch andere Rudelmitglieder füttern die Welpen nach und nach zusätzlich mit fester Nahrung. </a:t>
            </a:r>
          </a:p>
        </p:txBody>
      </p:sp>
    </p:spTree>
    <p:extLst>
      <p:ext uri="{BB962C8B-B14F-4D97-AF65-F5344CB8AC3E}">
        <p14:creationId xmlns:p14="http://schemas.microsoft.com/office/powerpoint/2010/main" val="4113213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für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 – Untersuchung &amp; Beprobung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01E6445-7E70-5D08-E216-ABBCE2293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22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umsplatzhalter 2">
            <a:extLst>
              <a:ext uri="{FF2B5EF4-FFF2-40B4-BE49-F238E27FC236}">
                <a16:creationId xmlns:a16="http://schemas.microsoft.com/office/drawing/2014/main" id="{D12421B3-C88A-472E-88B3-332CF33A6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5CB2FC-376E-4C47-9C6A-9777760812D9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4">
            <a:extLst>
              <a:ext uri="{FF2B5EF4-FFF2-40B4-BE49-F238E27FC236}">
                <a16:creationId xmlns:a16="http://schemas.microsoft.com/office/drawing/2014/main" id="{3DD85B0B-C699-CED4-82D0-A878FED6CC08}"/>
              </a:ext>
            </a:extLst>
          </p:cNvPr>
          <p:cNvSpPr/>
          <p:nvPr/>
        </p:nvSpPr>
        <p:spPr>
          <a:xfrm>
            <a:off x="7544421" y="3217395"/>
            <a:ext cx="2361574" cy="2857313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182880" rIns="182880" bIns="182880" numCol="1" spcCol="1270" anchor="t" anchorCtr="0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NLWKN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führt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Untersuchung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Beprobung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Dritten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beauftragen</a:t>
            </a:r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E988FC11-EEE7-F044-718F-978EB49CA227}"/>
              </a:ext>
            </a:extLst>
          </p:cNvPr>
          <p:cNvSpPr/>
          <p:nvPr/>
        </p:nvSpPr>
        <p:spPr>
          <a:xfrm>
            <a:off x="5378950" y="3100093"/>
            <a:ext cx="2095537" cy="2974616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182880" rIns="182880" bIns="182880" numCol="1" spcCol="1270" anchor="t" anchorCtr="0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 der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Untersuchung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Beprobung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gewählt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45">
            <a:extLst>
              <a:ext uri="{FF2B5EF4-FFF2-40B4-BE49-F238E27FC236}">
                <a16:creationId xmlns:a16="http://schemas.microsoft.com/office/drawing/2014/main" id="{B2FDC0FD-C785-F6EB-3C98-5D81A66FAD89}"/>
              </a:ext>
            </a:extLst>
          </p:cNvPr>
          <p:cNvSpPr/>
          <p:nvPr/>
        </p:nvSpPr>
        <p:spPr>
          <a:xfrm>
            <a:off x="3083131" y="3015742"/>
            <a:ext cx="2225883" cy="3058967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182880" rIns="182880" bIns="182880" numCol="1" spcCol="1270" anchor="t" anchorCtr="0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koordiniert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zeitnah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die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Untersuchung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Beprobung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zwischenden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betroffenen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Jagdausübungs-berechtigten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dem NLWKN</a:t>
            </a:r>
          </a:p>
        </p:txBody>
      </p:sp>
      <p:sp>
        <p:nvSpPr>
          <p:cNvPr id="9" name="Rectangle 48">
            <a:extLst>
              <a:ext uri="{FF2B5EF4-FFF2-40B4-BE49-F238E27FC236}">
                <a16:creationId xmlns:a16="http://schemas.microsoft.com/office/drawing/2014/main" id="{379116D2-7E38-917A-7400-781FF14A23BC}"/>
              </a:ext>
            </a:extLst>
          </p:cNvPr>
          <p:cNvSpPr/>
          <p:nvPr/>
        </p:nvSpPr>
        <p:spPr>
          <a:xfrm>
            <a:off x="834268" y="2885219"/>
            <a:ext cx="2169342" cy="3189489"/>
          </a:xfrm>
          <a:prstGeom prst="rect">
            <a:avLst/>
          </a:prstGeom>
          <a:solidFill>
            <a:schemeClr val="accent6">
              <a:lumMod val="50000"/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182880" rIns="182880" bIns="182880" numCol="1" spcCol="1270" anchor="t" anchorCtr="0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Datenerhebung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das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Wolfsmonitoring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Anrechnung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die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adulten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territorialen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Wölfe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entsprechender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Zuordnung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Wahrung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günstigen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EHZ</a:t>
            </a:r>
          </a:p>
        </p:txBody>
      </p:sp>
      <p:sp>
        <p:nvSpPr>
          <p:cNvPr id="10" name="Rectangle 67">
            <a:extLst>
              <a:ext uri="{FF2B5EF4-FFF2-40B4-BE49-F238E27FC236}">
                <a16:creationId xmlns:a16="http://schemas.microsoft.com/office/drawing/2014/main" id="{E8A12064-D594-7ED5-B335-CFC7B172BEA5}"/>
              </a:ext>
            </a:extLst>
          </p:cNvPr>
          <p:cNvSpPr/>
          <p:nvPr/>
        </p:nvSpPr>
        <p:spPr>
          <a:xfrm>
            <a:off x="838200" y="2169950"/>
            <a:ext cx="2437772" cy="7109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228600" rIns="182880" bIns="228600" numCol="1" spcCol="1270" anchor="t" anchorCtr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r>
              <a:rPr lang="en-US" sz="1800" dirty="0">
                <a:solidFill>
                  <a:srgbClr val="FFFFFF"/>
                </a:solidFill>
              </a:rPr>
              <a:t>ZIEL</a:t>
            </a:r>
          </a:p>
        </p:txBody>
      </p:sp>
      <p:sp>
        <p:nvSpPr>
          <p:cNvPr id="8" name="Rectangle 46">
            <a:extLst>
              <a:ext uri="{FF2B5EF4-FFF2-40B4-BE49-F238E27FC236}">
                <a16:creationId xmlns:a16="http://schemas.microsoft.com/office/drawing/2014/main" id="{AD2A170A-06B1-F240-76A3-5C43B5C692E8}"/>
              </a:ext>
            </a:extLst>
          </p:cNvPr>
          <p:cNvSpPr/>
          <p:nvPr/>
        </p:nvSpPr>
        <p:spPr>
          <a:xfrm>
            <a:off x="3083133" y="2306153"/>
            <a:ext cx="2437772" cy="710964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4320" tIns="228600" rIns="182880" bIns="228600" numCol="1" spcCol="1270" anchor="t" anchorCtr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</a:rPr>
              <a:t>KOORDINIERUNG</a:t>
            </a:r>
          </a:p>
        </p:txBody>
      </p:sp>
      <p:sp>
        <p:nvSpPr>
          <p:cNvPr id="11" name="Rectangle 42">
            <a:extLst>
              <a:ext uri="{FF2B5EF4-FFF2-40B4-BE49-F238E27FC236}">
                <a16:creationId xmlns:a16="http://schemas.microsoft.com/office/drawing/2014/main" id="{DA470828-86AF-FF26-40BB-68BCBA60ED3C}"/>
              </a:ext>
            </a:extLst>
          </p:cNvPr>
          <p:cNvSpPr/>
          <p:nvPr/>
        </p:nvSpPr>
        <p:spPr>
          <a:xfrm>
            <a:off x="5309016" y="2389129"/>
            <a:ext cx="2437772" cy="710964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4320" tIns="228600" rIns="182880" bIns="228600" numCol="1" spcCol="1270" anchor="t" anchorCtr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</a:rPr>
              <a:t>TERMIN </a:t>
            </a:r>
          </a:p>
        </p:txBody>
      </p:sp>
      <p:sp>
        <p:nvSpPr>
          <p:cNvPr id="4" name="Rectangle 35">
            <a:extLst>
              <a:ext uri="{FF2B5EF4-FFF2-40B4-BE49-F238E27FC236}">
                <a16:creationId xmlns:a16="http://schemas.microsoft.com/office/drawing/2014/main" id="{76047593-7811-6CD2-34FD-4D90C49E97BE}"/>
              </a:ext>
            </a:extLst>
          </p:cNvPr>
          <p:cNvSpPr/>
          <p:nvPr/>
        </p:nvSpPr>
        <p:spPr>
          <a:xfrm>
            <a:off x="7544426" y="2506432"/>
            <a:ext cx="2609224" cy="7109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4320" tIns="228600" rIns="182880" bIns="228600" numCol="1" spcCol="1270" anchor="t" anchorCtr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r>
              <a:rPr lang="en-US" sz="1800" dirty="0">
                <a:solidFill>
                  <a:srgbClr val="FFFFFF"/>
                </a:solidFill>
              </a:rPr>
              <a:t>NLWKN</a:t>
            </a:r>
          </a:p>
        </p:txBody>
      </p:sp>
      <p:sp>
        <p:nvSpPr>
          <p:cNvPr id="12" name="Rectangle 42">
            <a:extLst>
              <a:ext uri="{FF2B5EF4-FFF2-40B4-BE49-F238E27FC236}">
                <a16:creationId xmlns:a16="http://schemas.microsoft.com/office/drawing/2014/main" id="{48CC4DDE-C6C2-23AE-72BD-D4B35FD4B78B}"/>
              </a:ext>
            </a:extLst>
          </p:cNvPr>
          <p:cNvSpPr/>
          <p:nvPr/>
        </p:nvSpPr>
        <p:spPr>
          <a:xfrm>
            <a:off x="9972672" y="2623734"/>
            <a:ext cx="2244938" cy="710964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4320" tIns="228600" rIns="182880" bIns="228600" numCol="1" spcCol="1270" anchor="t" anchorCtr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</a:rPr>
              <a:t>ANWESENHEIT </a:t>
            </a:r>
          </a:p>
        </p:txBody>
      </p:sp>
      <p:sp>
        <p:nvSpPr>
          <p:cNvPr id="15" name="Rectangle 34">
            <a:extLst>
              <a:ext uri="{FF2B5EF4-FFF2-40B4-BE49-F238E27FC236}">
                <a16:creationId xmlns:a16="http://schemas.microsoft.com/office/drawing/2014/main" id="{493C46AA-9E5B-C280-5C7D-ED16A6A8F342}"/>
              </a:ext>
            </a:extLst>
          </p:cNvPr>
          <p:cNvSpPr/>
          <p:nvPr/>
        </p:nvSpPr>
        <p:spPr>
          <a:xfrm>
            <a:off x="9975929" y="3306123"/>
            <a:ext cx="2216071" cy="2768585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182880" rIns="182880" bIns="182880" numCol="1" spcCol="1270" anchor="t" anchorCtr="0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de-DE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Persönliche Anwesenheit des Jagdausübungs-berechtigten ist nicht erforderlich</a:t>
            </a:r>
          </a:p>
        </p:txBody>
      </p:sp>
    </p:spTree>
    <p:extLst>
      <p:ext uri="{BB962C8B-B14F-4D97-AF65-F5344CB8AC3E}">
        <p14:creationId xmlns:p14="http://schemas.microsoft.com/office/powerpoint/2010/main" val="3544314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für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 – Aneignungsrecht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BE5A0F6-61D5-2B73-9A62-721E2A6D9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23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umsplatzhalter 2">
            <a:extLst>
              <a:ext uri="{FF2B5EF4-FFF2-40B4-BE49-F238E27FC236}">
                <a16:creationId xmlns:a16="http://schemas.microsoft.com/office/drawing/2014/main" id="{7173175A-56E1-49ED-A1F1-C839821AC9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AF88981-7EF7-498A-A1E8-66A166843F4D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63">
            <a:extLst>
              <a:ext uri="{FF2B5EF4-FFF2-40B4-BE49-F238E27FC236}">
                <a16:creationId xmlns:a16="http://schemas.microsoft.com/office/drawing/2014/main" id="{F22F3E30-8785-4220-3C8D-B9D26E00F655}"/>
              </a:ext>
            </a:extLst>
          </p:cNvPr>
          <p:cNvGrpSpPr/>
          <p:nvPr/>
        </p:nvGrpSpPr>
        <p:grpSpPr>
          <a:xfrm>
            <a:off x="3535130" y="2481977"/>
            <a:ext cx="2560869" cy="1511345"/>
            <a:chOff x="2020559" y="954126"/>
            <a:chExt cx="2560869" cy="1511345"/>
          </a:xfrm>
          <a:solidFill>
            <a:srgbClr val="FFFF00"/>
          </a:solidFill>
        </p:grpSpPr>
        <p:sp>
          <p:nvSpPr>
            <p:cNvPr id="7" name="Rounded Rectangle 66">
              <a:extLst>
                <a:ext uri="{FF2B5EF4-FFF2-40B4-BE49-F238E27FC236}">
                  <a16:creationId xmlns:a16="http://schemas.microsoft.com/office/drawing/2014/main" id="{B9DDFD34-20DB-93F8-D815-21F8A6E4958A}"/>
                </a:ext>
              </a:extLst>
            </p:cNvPr>
            <p:cNvSpPr/>
            <p:nvPr/>
          </p:nvSpPr>
          <p:spPr>
            <a:xfrm>
              <a:off x="2020559" y="1732588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548640" tIns="0" rIns="640080" bIns="0" rtlCol="0" anchor="ctr"/>
            <a:lstStyle>
              <a:defPPr>
                <a:defRPr lang="en-US"/>
              </a:defPPr>
              <a:lvl1pPr marL="0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6" name="Rounded Rectangle 65">
              <a:extLst>
                <a:ext uri="{FF2B5EF4-FFF2-40B4-BE49-F238E27FC236}">
                  <a16:creationId xmlns:a16="http://schemas.microsoft.com/office/drawing/2014/main" id="{BB628DA3-5B14-4746-3FA4-DF9D0D1C3A84}"/>
                </a:ext>
              </a:extLst>
            </p:cNvPr>
            <p:cNvSpPr/>
            <p:nvPr/>
          </p:nvSpPr>
          <p:spPr>
            <a:xfrm rot="8100000">
              <a:off x="3259622" y="2053991"/>
              <a:ext cx="1321806" cy="41148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64008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>
                <a:solidFill>
                  <a:srgbClr val="FFFFFF"/>
                </a:solidFill>
              </a:endParaRPr>
            </a:p>
          </p:txBody>
        </p:sp>
        <p:sp>
          <p:nvSpPr>
            <p:cNvPr id="4" name="Rounded Rectangle 64">
              <a:extLst>
                <a:ext uri="{FF2B5EF4-FFF2-40B4-BE49-F238E27FC236}">
                  <a16:creationId xmlns:a16="http://schemas.microsoft.com/office/drawing/2014/main" id="{F0EBAFDC-72B5-B828-25C7-E51FD3CB124D}"/>
                </a:ext>
              </a:extLst>
            </p:cNvPr>
            <p:cNvSpPr/>
            <p:nvPr/>
          </p:nvSpPr>
          <p:spPr>
            <a:xfrm rot="2700000">
              <a:off x="3254954" y="1411326"/>
              <a:ext cx="1325880" cy="411480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64008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>
                <a:solidFill>
                  <a:srgbClr val="FFFFFF"/>
                </a:solidFill>
              </a:endParaRPr>
            </a:p>
          </p:txBody>
        </p:sp>
      </p:grpSp>
      <p:grpSp>
        <p:nvGrpSpPr>
          <p:cNvPr id="9" name="Group 69">
            <a:extLst>
              <a:ext uri="{FF2B5EF4-FFF2-40B4-BE49-F238E27FC236}">
                <a16:creationId xmlns:a16="http://schemas.microsoft.com/office/drawing/2014/main" id="{D6231AA4-39C2-E646-6E3C-C28FE6232EF9}"/>
              </a:ext>
            </a:extLst>
          </p:cNvPr>
          <p:cNvGrpSpPr/>
          <p:nvPr/>
        </p:nvGrpSpPr>
        <p:grpSpPr>
          <a:xfrm>
            <a:off x="6095999" y="2916246"/>
            <a:ext cx="2583577" cy="1511345"/>
            <a:chOff x="5889822" y="1186327"/>
            <a:chExt cx="2583577" cy="1511345"/>
          </a:xfrm>
          <a:solidFill>
            <a:schemeClr val="accent6">
              <a:lumMod val="50000"/>
            </a:schemeClr>
          </a:solidFill>
        </p:grpSpPr>
        <p:grpSp>
          <p:nvGrpSpPr>
            <p:cNvPr id="10" name="Group 68">
              <a:extLst>
                <a:ext uri="{FF2B5EF4-FFF2-40B4-BE49-F238E27FC236}">
                  <a16:creationId xmlns:a16="http://schemas.microsoft.com/office/drawing/2014/main" id="{9E6CA5D7-B4D2-BF88-AAAF-0D71DA6A81F6}"/>
                </a:ext>
              </a:extLst>
            </p:cNvPr>
            <p:cNvGrpSpPr/>
            <p:nvPr/>
          </p:nvGrpSpPr>
          <p:grpSpPr>
            <a:xfrm rot="10800000">
              <a:off x="5889822" y="1186327"/>
              <a:ext cx="1321806" cy="1511345"/>
              <a:chOff x="6971420" y="948999"/>
              <a:chExt cx="1321806" cy="1511345"/>
            </a:xfrm>
            <a:grpFill/>
          </p:grpSpPr>
          <p:sp>
            <p:nvSpPr>
              <p:cNvPr id="15" name="Rounded Rectangle 20">
                <a:extLst>
                  <a:ext uri="{FF2B5EF4-FFF2-40B4-BE49-F238E27FC236}">
                    <a16:creationId xmlns:a16="http://schemas.microsoft.com/office/drawing/2014/main" id="{C0DF5B97-E8D5-EF29-1E7E-6C53F5EDB694}"/>
                  </a:ext>
                </a:extLst>
              </p:cNvPr>
              <p:cNvSpPr/>
              <p:nvPr/>
            </p:nvSpPr>
            <p:spPr>
              <a:xfrm rot="2700000">
                <a:off x="6966752" y="1406199"/>
                <a:ext cx="1325880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64008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Rounded Rectangle 21">
                <a:extLst>
                  <a:ext uri="{FF2B5EF4-FFF2-40B4-BE49-F238E27FC236}">
                    <a16:creationId xmlns:a16="http://schemas.microsoft.com/office/drawing/2014/main" id="{D14DF06D-8419-FDF7-87ED-3A963D8584F2}"/>
                  </a:ext>
                </a:extLst>
              </p:cNvPr>
              <p:cNvSpPr/>
              <p:nvPr/>
            </p:nvSpPr>
            <p:spPr>
              <a:xfrm rot="8100000">
                <a:off x="6971420" y="2048864"/>
                <a:ext cx="1321806" cy="41148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64008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1219170" rtl="0" eaLnBrk="1" latinLnBrk="0" hangingPunct="1">
                  <a:defRPr sz="2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4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" name="Rounded Rectangle 22">
              <a:extLst>
                <a:ext uri="{FF2B5EF4-FFF2-40B4-BE49-F238E27FC236}">
                  <a16:creationId xmlns:a16="http://schemas.microsoft.com/office/drawing/2014/main" id="{426F80B0-91A8-B1F1-AC88-B192F16695FB}"/>
                </a:ext>
              </a:extLst>
            </p:cNvPr>
            <p:cNvSpPr/>
            <p:nvPr/>
          </p:nvSpPr>
          <p:spPr>
            <a:xfrm>
              <a:off x="6046497" y="1507243"/>
              <a:ext cx="2426902" cy="41148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548640" tIns="0" rIns="640080" bIns="0" rtlCol="0" anchor="ctr"/>
            <a:lstStyle>
              <a:defPPr>
                <a:defRPr lang="en-US"/>
              </a:defPPr>
              <a:lvl1pPr marL="0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4" name="Rechteck 23">
            <a:extLst>
              <a:ext uri="{FF2B5EF4-FFF2-40B4-BE49-F238E27FC236}">
                <a16:creationId xmlns:a16="http://schemas.microsoft.com/office/drawing/2014/main" id="{6F7AC8A1-A66C-5842-31B9-092FF3095358}"/>
              </a:ext>
            </a:extLst>
          </p:cNvPr>
          <p:cNvSpPr/>
          <p:nvPr/>
        </p:nvSpPr>
        <p:spPr>
          <a:xfrm>
            <a:off x="390525" y="3964424"/>
            <a:ext cx="4297715" cy="1225620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iegt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beim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Jagdausübungsberechtigten</a:t>
            </a:r>
            <a:endParaRPr lang="en-U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0AD122BA-21FF-2980-19C3-291099DD5BB2}"/>
              </a:ext>
            </a:extLst>
          </p:cNvPr>
          <p:cNvSpPr/>
          <p:nvPr/>
        </p:nvSpPr>
        <p:spPr>
          <a:xfrm>
            <a:off x="7565025" y="3880724"/>
            <a:ext cx="4297715" cy="139302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Außer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der NLWKN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benötigt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dirty="0">
                <a:latin typeface="Arial" panose="020B0604020202020204" pitchFamily="34" charset="0"/>
                <a:cs typeface="Arial" panose="020B0604020202020204" pitchFamily="34" charset="0"/>
              </a:rPr>
              <a:t>den Kadaver aus Gründen der Wissenschaft 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9288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 -</a:t>
            </a:r>
            <a:r>
              <a:rPr lang="en-US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Gliederung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23">
            <a:extLst>
              <a:ext uri="{FF2B5EF4-FFF2-40B4-BE49-F238E27FC236}">
                <a16:creationId xmlns:a16="http://schemas.microsoft.com/office/drawing/2014/main" id="{FB60B936-64D9-4B33-9B40-10FE631A88BA}"/>
              </a:ext>
            </a:extLst>
          </p:cNvPr>
          <p:cNvSpPr/>
          <p:nvPr/>
        </p:nvSpPr>
        <p:spPr>
          <a:xfrm>
            <a:off x="2926977" y="1761865"/>
            <a:ext cx="5562598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1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Geltungsbereich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Zielsetzung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24">
            <a:extLst>
              <a:ext uri="{FF2B5EF4-FFF2-40B4-BE49-F238E27FC236}">
                <a16:creationId xmlns:a16="http://schemas.microsoft.com/office/drawing/2014/main" id="{8B39CCA2-546F-4ED7-ABB2-EEAA8181FC45}"/>
              </a:ext>
            </a:extLst>
          </p:cNvPr>
          <p:cNvSpPr/>
          <p:nvPr/>
        </p:nvSpPr>
        <p:spPr>
          <a:xfrm>
            <a:off x="2926976" y="2419143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2	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Begriffsbestimmungen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25">
            <a:extLst>
              <a:ext uri="{FF2B5EF4-FFF2-40B4-BE49-F238E27FC236}">
                <a16:creationId xmlns:a16="http://schemas.microsoft.com/office/drawing/2014/main" id="{F5DC5190-2337-4E6D-A8DC-4CB9B5E32694}"/>
              </a:ext>
            </a:extLst>
          </p:cNvPr>
          <p:cNvSpPr/>
          <p:nvPr/>
        </p:nvSpPr>
        <p:spPr>
          <a:xfrm>
            <a:off x="2926975" y="3100452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3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Festlegung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maximal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zulässigen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Entnahmen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26">
            <a:extLst>
              <a:ext uri="{FF2B5EF4-FFF2-40B4-BE49-F238E27FC236}">
                <a16:creationId xmlns:a16="http://schemas.microsoft.com/office/drawing/2014/main" id="{7028134F-5009-48FD-A0D0-592792E1811D}"/>
              </a:ext>
            </a:extLst>
          </p:cNvPr>
          <p:cNvSpPr/>
          <p:nvPr/>
        </p:nvSpPr>
        <p:spPr>
          <a:xfrm>
            <a:off x="2926975" y="3784346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4 	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Voraussetzungen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Jagd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günstigen</a:t>
            </a: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EHZ</a:t>
            </a:r>
          </a:p>
        </p:txBody>
      </p:sp>
      <p:sp>
        <p:nvSpPr>
          <p:cNvPr id="24" name="Rounded Rectangle 26">
            <a:extLst>
              <a:ext uri="{FF2B5EF4-FFF2-40B4-BE49-F238E27FC236}">
                <a16:creationId xmlns:a16="http://schemas.microsoft.com/office/drawing/2014/main" id="{0267AC32-08C8-4EE4-90FA-EB61B638938E}"/>
              </a:ext>
            </a:extLst>
          </p:cNvPr>
          <p:cNvSpPr/>
          <p:nvPr/>
        </p:nvSpPr>
        <p:spPr>
          <a:xfrm>
            <a:off x="2926975" y="4410490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5	 </a:t>
            </a:r>
            <a:r>
              <a:rPr lang="en-US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Wolfstotfunde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ounded Rectangle 26">
            <a:extLst>
              <a:ext uri="{FF2B5EF4-FFF2-40B4-BE49-F238E27FC236}">
                <a16:creationId xmlns:a16="http://schemas.microsoft.com/office/drawing/2014/main" id="{50CB3A29-DC61-4289-A6C9-E531C2765365}"/>
              </a:ext>
            </a:extLst>
          </p:cNvPr>
          <p:cNvSpPr/>
          <p:nvPr/>
        </p:nvSpPr>
        <p:spPr>
          <a:xfrm>
            <a:off x="2926975" y="5067277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6 	Evaluation</a:t>
            </a:r>
          </a:p>
        </p:txBody>
      </p:sp>
      <p:sp>
        <p:nvSpPr>
          <p:cNvPr id="31" name="Rounded Rectangle 26">
            <a:extLst>
              <a:ext uri="{FF2B5EF4-FFF2-40B4-BE49-F238E27FC236}">
                <a16:creationId xmlns:a16="http://schemas.microsoft.com/office/drawing/2014/main" id="{B2D7992F-C5B8-4739-AD98-B7FFD57C14D8}"/>
              </a:ext>
            </a:extLst>
          </p:cNvPr>
          <p:cNvSpPr/>
          <p:nvPr/>
        </p:nvSpPr>
        <p:spPr>
          <a:xfrm>
            <a:off x="2926975" y="5724064"/>
            <a:ext cx="5560761" cy="38683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36151" tIns="36151" rIns="36151" bIns="36151" numCol="1" spcCol="1270" anchor="ctr" anchorCtr="0">
            <a:noAutofit/>
          </a:bodyPr>
          <a:lstStyle/>
          <a:p>
            <a:pPr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§ 7 	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Bekanntgabe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97B54013-EA1D-9C5E-F90F-A9AFB78CA776}"/>
              </a:ext>
            </a:extLst>
          </p:cNvPr>
          <p:cNvSpPr/>
          <p:nvPr/>
        </p:nvSpPr>
        <p:spPr>
          <a:xfrm>
            <a:off x="2718547" y="4310144"/>
            <a:ext cx="6069106" cy="587529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51AFFA-573C-6A8F-0181-273A34056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24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Datumsplatzhalter 2">
            <a:extLst>
              <a:ext uri="{FF2B5EF4-FFF2-40B4-BE49-F238E27FC236}">
                <a16:creationId xmlns:a16="http://schemas.microsoft.com/office/drawing/2014/main" id="{1915E7E6-8893-4D71-9EC4-8AC1EAEE48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2DE28EE-5A72-4E45-8F28-1D1E969E1190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534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4">
            <a:extLst>
              <a:ext uri="{FF2B5EF4-FFF2-40B4-BE49-F238E27FC236}">
                <a16:creationId xmlns:a16="http://schemas.microsoft.com/office/drawing/2014/main" id="{854FD3D0-2A43-1C21-63DC-90617382FBCA}"/>
              </a:ext>
            </a:extLst>
          </p:cNvPr>
          <p:cNvSpPr/>
          <p:nvPr/>
        </p:nvSpPr>
        <p:spPr>
          <a:xfrm>
            <a:off x="6466339" y="3306122"/>
            <a:ext cx="2216071" cy="2768585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182880" rIns="182880" bIns="182880" numCol="1" spcCol="1270" anchor="t" anchorCtr="0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de-DE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de-DE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de-DE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beim erlegten Wolf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für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5 – Wolfstotfunde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01E6445-7E70-5D08-E216-ABBCE2293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25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umsplatzhalter 2">
            <a:extLst>
              <a:ext uri="{FF2B5EF4-FFF2-40B4-BE49-F238E27FC236}">
                <a16:creationId xmlns:a16="http://schemas.microsoft.com/office/drawing/2014/main" id="{D12421B3-C88A-472E-88B3-332CF33A6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05CB2FC-376E-4C47-9C6A-9777760812D9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4">
            <a:extLst>
              <a:ext uri="{FF2B5EF4-FFF2-40B4-BE49-F238E27FC236}">
                <a16:creationId xmlns:a16="http://schemas.microsoft.com/office/drawing/2014/main" id="{3DD85B0B-C699-CED4-82D0-A878FED6CC08}"/>
              </a:ext>
            </a:extLst>
          </p:cNvPr>
          <p:cNvSpPr/>
          <p:nvPr/>
        </p:nvSpPr>
        <p:spPr>
          <a:xfrm>
            <a:off x="3843084" y="3021734"/>
            <a:ext cx="2437771" cy="3052973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182880" rIns="182880" bIns="182880" numCol="1" spcCol="1270" anchor="t" anchorCtr="0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NLWKN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Untersuchung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Beprobung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durchführen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Dritten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beauftragen</a:t>
            </a:r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48">
            <a:extLst>
              <a:ext uri="{FF2B5EF4-FFF2-40B4-BE49-F238E27FC236}">
                <a16:creationId xmlns:a16="http://schemas.microsoft.com/office/drawing/2014/main" id="{379116D2-7E38-917A-7400-781FF14A23BC}"/>
              </a:ext>
            </a:extLst>
          </p:cNvPr>
          <p:cNvSpPr/>
          <p:nvPr/>
        </p:nvSpPr>
        <p:spPr>
          <a:xfrm>
            <a:off x="834267" y="2885219"/>
            <a:ext cx="2823333" cy="3189489"/>
          </a:xfrm>
          <a:prstGeom prst="rect">
            <a:avLst/>
          </a:prstGeom>
          <a:solidFill>
            <a:schemeClr val="accent6">
              <a:lumMod val="50000"/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182880" rIns="182880" bIns="182880" numCol="1" spcCol="1270" anchor="t" anchorCtr="0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de-DE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Anzeigepflicht des Jagdausübungs-berechtigten unter Nennung des Fundorts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de-DE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de-DE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beim ML an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de-DE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wolfsrissmeldung</a:t>
            </a:r>
            <a:endParaRPr lang="de-DE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@ml.niedersachsen.de 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:a16="http://schemas.microsoft.com/office/drawing/2014/main" id="{493C46AA-9E5B-C280-5C7D-ED16A6A8F342}"/>
              </a:ext>
            </a:extLst>
          </p:cNvPr>
          <p:cNvSpPr/>
          <p:nvPr/>
        </p:nvSpPr>
        <p:spPr>
          <a:xfrm>
            <a:off x="8867893" y="3306122"/>
            <a:ext cx="2216071" cy="2768585"/>
          </a:xfrm>
          <a:prstGeom prst="rect">
            <a:avLst/>
          </a:prstGeom>
          <a:solidFill>
            <a:schemeClr val="tx1"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182880" rIns="182880" bIns="182880" numCol="1" spcCol="1270" anchor="t" anchorCtr="0">
            <a:no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de-DE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de-DE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de-DE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beim erlegten Wolf</a:t>
            </a:r>
          </a:p>
        </p:txBody>
      </p:sp>
      <p:sp>
        <p:nvSpPr>
          <p:cNvPr id="10" name="Rectangle 67">
            <a:extLst>
              <a:ext uri="{FF2B5EF4-FFF2-40B4-BE49-F238E27FC236}">
                <a16:creationId xmlns:a16="http://schemas.microsoft.com/office/drawing/2014/main" id="{E8A12064-D594-7ED5-B335-CFC7B172BEA5}"/>
              </a:ext>
            </a:extLst>
          </p:cNvPr>
          <p:cNvSpPr/>
          <p:nvPr/>
        </p:nvSpPr>
        <p:spPr>
          <a:xfrm>
            <a:off x="838199" y="2169950"/>
            <a:ext cx="3114675" cy="710964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228600" rIns="182880" bIns="228600" numCol="1" spcCol="1270" anchor="t" anchorCtr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</a:rPr>
              <a:t>ANZEIGEPFLICHT</a:t>
            </a:r>
          </a:p>
        </p:txBody>
      </p:sp>
      <p:sp>
        <p:nvSpPr>
          <p:cNvPr id="4" name="Rectangle 35">
            <a:extLst>
              <a:ext uri="{FF2B5EF4-FFF2-40B4-BE49-F238E27FC236}">
                <a16:creationId xmlns:a16="http://schemas.microsoft.com/office/drawing/2014/main" id="{76047593-7811-6CD2-34FD-4D90C49E97BE}"/>
              </a:ext>
            </a:extLst>
          </p:cNvPr>
          <p:cNvSpPr/>
          <p:nvPr/>
        </p:nvSpPr>
        <p:spPr>
          <a:xfrm>
            <a:off x="3843084" y="2384609"/>
            <a:ext cx="2737316" cy="7109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4320" tIns="228600" rIns="182880" bIns="228600" numCol="1" spcCol="1270" anchor="t" anchorCtr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r>
              <a:rPr lang="en-US" sz="1800" dirty="0">
                <a:solidFill>
                  <a:srgbClr val="FFFFFF"/>
                </a:solidFill>
              </a:rPr>
              <a:t>NLWKN</a:t>
            </a:r>
          </a:p>
        </p:txBody>
      </p:sp>
      <p:sp>
        <p:nvSpPr>
          <p:cNvPr id="16" name="Rectangle 42">
            <a:extLst>
              <a:ext uri="{FF2B5EF4-FFF2-40B4-BE49-F238E27FC236}">
                <a16:creationId xmlns:a16="http://schemas.microsoft.com/office/drawing/2014/main" id="{D00D71E1-BBBF-0E2F-0645-81BA7AD7E52E}"/>
              </a:ext>
            </a:extLst>
          </p:cNvPr>
          <p:cNvSpPr/>
          <p:nvPr/>
        </p:nvSpPr>
        <p:spPr>
          <a:xfrm>
            <a:off x="6466338" y="2599271"/>
            <a:ext cx="2521190" cy="123521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4320" tIns="228600" rIns="182880" bIns="228600" numCol="1" spcCol="1270" anchor="t" anchorCtr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</a:rPr>
              <a:t>KOORDINIERUNG, TERMIN</a:t>
            </a:r>
          </a:p>
          <a:p>
            <a:pPr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</a:rPr>
              <a:t>&amp; ANWESENHEIT </a:t>
            </a:r>
          </a:p>
        </p:txBody>
      </p:sp>
      <p:sp>
        <p:nvSpPr>
          <p:cNvPr id="12" name="Rectangle 42">
            <a:extLst>
              <a:ext uri="{FF2B5EF4-FFF2-40B4-BE49-F238E27FC236}">
                <a16:creationId xmlns:a16="http://schemas.microsoft.com/office/drawing/2014/main" id="{48CC4DDE-C6C2-23AE-72BD-D4B35FD4B78B}"/>
              </a:ext>
            </a:extLst>
          </p:cNvPr>
          <p:cNvSpPr/>
          <p:nvPr/>
        </p:nvSpPr>
        <p:spPr>
          <a:xfrm>
            <a:off x="8867894" y="3153904"/>
            <a:ext cx="2356834" cy="7109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4320" tIns="228600" rIns="182880" bIns="228600" numCol="1" spcCol="1270" anchor="t" anchorCtr="0">
            <a:spAutoFit/>
          </a:bodyPr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66734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</a:pPr>
            <a:r>
              <a:rPr lang="en-US" sz="1800" dirty="0">
                <a:solidFill>
                  <a:srgbClr val="FFFFFF"/>
                </a:solidFill>
              </a:rPr>
              <a:t>ANEIGNUNGSRECHT </a:t>
            </a:r>
          </a:p>
        </p:txBody>
      </p:sp>
    </p:spTree>
    <p:extLst>
      <p:ext uri="{BB962C8B-B14F-4D97-AF65-F5344CB8AC3E}">
        <p14:creationId xmlns:p14="http://schemas.microsoft.com/office/powerpoint/2010/main" val="463421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3CBA96-BF8B-2B21-7B36-9DED70755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548829"/>
            <a:ext cx="10515600" cy="1325563"/>
          </a:xfrm>
        </p:spPr>
        <p:txBody>
          <a:bodyPr/>
          <a:lstStyle/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www.ml.niedersachsen.de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Themen – Wald, Holz &amp; Jagd - Wolf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1C4BFD6-2DC3-E02B-02FB-B73C95511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A7E22-1093-4EC7-BF00-C839C03DCD31}" type="datetime1">
              <a:rPr lang="de-DE" smtClean="0"/>
              <a:t>06.10.2026</a:t>
            </a:fld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45CDC64-DC98-48BA-2A03-E32961882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/>
              <a:t>26</a:t>
            </a:fld>
            <a:endParaRPr lang="de-D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AD58132-E755-2B49-E245-9E305021CD1F}"/>
              </a:ext>
            </a:extLst>
          </p:cNvPr>
          <p:cNvSpPr txBox="1">
            <a:spLocks/>
          </p:cNvSpPr>
          <p:nvPr/>
        </p:nvSpPr>
        <p:spPr>
          <a:xfrm>
            <a:off x="495300" y="384175"/>
            <a:ext cx="11201400" cy="1008261"/>
          </a:xfrm>
          <a:prstGeom prst="rect">
            <a:avLst/>
          </a:prstGeom>
        </p:spPr>
        <p:txBody>
          <a:bodyPr vert="horz" lIns="0" tIns="18000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Revierübergreifender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Managementplan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für die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Tierart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Wolf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Kommunikation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306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0B4B69-4A7D-5692-F27A-7A39C3FD5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44" y="2935797"/>
            <a:ext cx="11982090" cy="928837"/>
          </a:xfrm>
          <a:ln w="3810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de-DE" sz="4000" b="1" dirty="0">
                <a:latin typeface="Arial" panose="020B0604020202020204" pitchFamily="34" charset="0"/>
                <a:cs typeface="Arial" panose="020B0604020202020204" pitchFamily="34" charset="0"/>
              </a:rPr>
              <a:t>WECHSEL vom MMP zum BJagdG &amp; </a:t>
            </a:r>
            <a:r>
              <a:rPr lang="de-DE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NJagdG</a:t>
            </a:r>
            <a:endParaRPr lang="de-DE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5458C9B-5FE4-6664-069F-C5486B4D3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A72D7-0D92-4BDC-B40B-DD863071D1F6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C83FDC-F78E-694E-F19C-3164A3BC6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27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009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3. Wildunfälle mit Wölfen – 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28a Abs. 1  und 2 </a:t>
            </a:r>
            <a:r>
              <a:rPr lang="de-DE" sz="28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NJagdG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30">
            <a:extLst>
              <a:ext uri="{FF2B5EF4-FFF2-40B4-BE49-F238E27FC236}">
                <a16:creationId xmlns:a16="http://schemas.microsoft.com/office/drawing/2014/main" id="{9317D926-05BD-4632-98C0-FCF2EB4649DF}"/>
              </a:ext>
            </a:extLst>
          </p:cNvPr>
          <p:cNvGrpSpPr/>
          <p:nvPr/>
        </p:nvGrpSpPr>
        <p:grpSpPr>
          <a:xfrm>
            <a:off x="3004457" y="1484594"/>
            <a:ext cx="6718940" cy="4477667"/>
            <a:chOff x="3071813" y="1803401"/>
            <a:chExt cx="6049963" cy="423068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C118C26-D79D-426D-A9BC-F07DD5B99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41525"/>
              <a:ext cx="6048375" cy="3771900"/>
            </a:xfrm>
            <a:custGeom>
              <a:avLst/>
              <a:gdLst>
                <a:gd name="T0" fmla="*/ 1425 w 1426"/>
                <a:gd name="T1" fmla="*/ 61 h 888"/>
                <a:gd name="T2" fmla="*/ 1364 w 1426"/>
                <a:gd name="T3" fmla="*/ 0 h 888"/>
                <a:gd name="T4" fmla="*/ 317 w 1426"/>
                <a:gd name="T5" fmla="*/ 1 h 888"/>
                <a:gd name="T6" fmla="*/ 328 w 1426"/>
                <a:gd name="T7" fmla="*/ 39 h 888"/>
                <a:gd name="T8" fmla="*/ 256 w 1426"/>
                <a:gd name="T9" fmla="*/ 110 h 888"/>
                <a:gd name="T10" fmla="*/ 194 w 1426"/>
                <a:gd name="T11" fmla="*/ 74 h 888"/>
                <a:gd name="T12" fmla="*/ 132 w 1426"/>
                <a:gd name="T13" fmla="*/ 110 h 888"/>
                <a:gd name="T14" fmla="*/ 61 w 1426"/>
                <a:gd name="T15" fmla="*/ 39 h 888"/>
                <a:gd name="T16" fmla="*/ 66 w 1426"/>
                <a:gd name="T17" fmla="*/ 1 h 888"/>
                <a:gd name="T18" fmla="*/ 61 w 1426"/>
                <a:gd name="T19" fmla="*/ 1 h 888"/>
                <a:gd name="T20" fmla="*/ 0 w 1426"/>
                <a:gd name="T21" fmla="*/ 62 h 888"/>
                <a:gd name="T22" fmla="*/ 0 w 1426"/>
                <a:gd name="T23" fmla="*/ 827 h 888"/>
                <a:gd name="T24" fmla="*/ 61 w 1426"/>
                <a:gd name="T25" fmla="*/ 888 h 888"/>
                <a:gd name="T26" fmla="*/ 1110 w 1426"/>
                <a:gd name="T27" fmla="*/ 887 h 888"/>
                <a:gd name="T28" fmla="*/ 1099 w 1426"/>
                <a:gd name="T29" fmla="*/ 849 h 888"/>
                <a:gd name="T30" fmla="*/ 1171 w 1426"/>
                <a:gd name="T31" fmla="*/ 778 h 888"/>
                <a:gd name="T32" fmla="*/ 1233 w 1426"/>
                <a:gd name="T33" fmla="*/ 814 h 888"/>
                <a:gd name="T34" fmla="*/ 1295 w 1426"/>
                <a:gd name="T35" fmla="*/ 778 h 888"/>
                <a:gd name="T36" fmla="*/ 1366 w 1426"/>
                <a:gd name="T37" fmla="*/ 849 h 888"/>
                <a:gd name="T38" fmla="*/ 1360 w 1426"/>
                <a:gd name="T39" fmla="*/ 887 h 888"/>
                <a:gd name="T40" fmla="*/ 1365 w 1426"/>
                <a:gd name="T41" fmla="*/ 887 h 888"/>
                <a:gd name="T42" fmla="*/ 1426 w 1426"/>
                <a:gd name="T43" fmla="*/ 826 h 888"/>
                <a:gd name="T44" fmla="*/ 1425 w 1426"/>
                <a:gd name="T45" fmla="*/ 61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8">
                  <a:moveTo>
                    <a:pt x="1425" y="61"/>
                  </a:moveTo>
                  <a:cubicBezTo>
                    <a:pt x="1425" y="28"/>
                    <a:pt x="1398" y="0"/>
                    <a:pt x="1364" y="0"/>
                  </a:cubicBezTo>
                  <a:cubicBezTo>
                    <a:pt x="317" y="1"/>
                    <a:pt x="317" y="1"/>
                    <a:pt x="317" y="1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6" y="96"/>
                    <a:pt x="194" y="74"/>
                  </a:cubicBezTo>
                  <a:cubicBezTo>
                    <a:pt x="182" y="96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9"/>
                  </a:cubicBezTo>
                  <a:cubicBezTo>
                    <a:pt x="61" y="25"/>
                    <a:pt x="63" y="12"/>
                    <a:pt x="66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0" y="860"/>
                    <a:pt x="28" y="888"/>
                    <a:pt x="61" y="888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10"/>
                    <a:pt x="1131" y="778"/>
                    <a:pt x="1171" y="778"/>
                  </a:cubicBezTo>
                  <a:cubicBezTo>
                    <a:pt x="1197" y="778"/>
                    <a:pt x="1220" y="792"/>
                    <a:pt x="1233" y="814"/>
                  </a:cubicBezTo>
                  <a:cubicBezTo>
                    <a:pt x="1245" y="793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80A7F0A-0C71-4939-8384-DBBBC2E9B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575" y="1803401"/>
              <a:ext cx="352425" cy="574675"/>
            </a:xfrm>
            <a:custGeom>
              <a:avLst/>
              <a:gdLst>
                <a:gd name="T0" fmla="*/ 0 w 83"/>
                <a:gd name="T1" fmla="*/ 96 h 135"/>
                <a:gd name="T2" fmla="*/ 40 w 83"/>
                <a:gd name="T3" fmla="*/ 135 h 135"/>
                <a:gd name="T4" fmla="*/ 79 w 83"/>
                <a:gd name="T5" fmla="*/ 96 h 135"/>
                <a:gd name="T6" fmla="*/ 54 w 83"/>
                <a:gd name="T7" fmla="*/ 59 h 135"/>
                <a:gd name="T8" fmla="*/ 83 w 83"/>
                <a:gd name="T9" fmla="*/ 0 h 135"/>
                <a:gd name="T10" fmla="*/ 62 w 83"/>
                <a:gd name="T11" fmla="*/ 0 h 135"/>
                <a:gd name="T12" fmla="*/ 0 w 83"/>
                <a:gd name="T13" fmla="*/ 9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96"/>
                  </a:moveTo>
                  <a:cubicBezTo>
                    <a:pt x="0" y="117"/>
                    <a:pt x="18" y="135"/>
                    <a:pt x="40" y="135"/>
                  </a:cubicBezTo>
                  <a:cubicBezTo>
                    <a:pt x="62" y="135"/>
                    <a:pt x="79" y="118"/>
                    <a:pt x="79" y="96"/>
                  </a:cubicBezTo>
                  <a:cubicBezTo>
                    <a:pt x="79" y="79"/>
                    <a:pt x="69" y="64"/>
                    <a:pt x="54" y="59"/>
                  </a:cubicBezTo>
                  <a:cubicBezTo>
                    <a:pt x="62" y="19"/>
                    <a:pt x="83" y="0"/>
                    <a:pt x="8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0" y="33"/>
                    <a:pt x="0" y="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45254948-9176-4645-BA4A-04783E9A9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800" y="1803401"/>
              <a:ext cx="347663" cy="574675"/>
            </a:xfrm>
            <a:custGeom>
              <a:avLst/>
              <a:gdLst>
                <a:gd name="T0" fmla="*/ 82 w 82"/>
                <a:gd name="T1" fmla="*/ 0 h 135"/>
                <a:gd name="T2" fmla="*/ 61 w 82"/>
                <a:gd name="T3" fmla="*/ 0 h 135"/>
                <a:gd name="T4" fmla="*/ 0 w 82"/>
                <a:gd name="T5" fmla="*/ 96 h 135"/>
                <a:gd name="T6" fmla="*/ 39 w 82"/>
                <a:gd name="T7" fmla="*/ 135 h 135"/>
                <a:gd name="T8" fmla="*/ 79 w 82"/>
                <a:gd name="T9" fmla="*/ 96 h 135"/>
                <a:gd name="T10" fmla="*/ 53 w 82"/>
                <a:gd name="T11" fmla="*/ 59 h 135"/>
                <a:gd name="T12" fmla="*/ 82 w 82"/>
                <a:gd name="T1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0" y="33"/>
                    <a:pt x="0" y="96"/>
                  </a:cubicBezTo>
                  <a:cubicBezTo>
                    <a:pt x="0" y="118"/>
                    <a:pt x="17" y="135"/>
                    <a:pt x="39" y="135"/>
                  </a:cubicBezTo>
                  <a:cubicBezTo>
                    <a:pt x="61" y="135"/>
                    <a:pt x="79" y="118"/>
                    <a:pt x="79" y="96"/>
                  </a:cubicBezTo>
                  <a:cubicBezTo>
                    <a:pt x="79" y="79"/>
                    <a:pt x="68" y="64"/>
                    <a:pt x="53" y="59"/>
                  </a:cubicBezTo>
                  <a:cubicBezTo>
                    <a:pt x="62" y="20"/>
                    <a:pt x="82" y="0"/>
                    <a:pt x="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CF96ACC4-3246-4CF3-83CF-F8777FC12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825" y="5461000"/>
              <a:ext cx="347663" cy="573087"/>
            </a:xfrm>
            <a:custGeom>
              <a:avLst/>
              <a:gdLst>
                <a:gd name="T0" fmla="*/ 82 w 82"/>
                <a:gd name="T1" fmla="*/ 39 h 135"/>
                <a:gd name="T2" fmla="*/ 43 w 82"/>
                <a:gd name="T3" fmla="*/ 0 h 135"/>
                <a:gd name="T4" fmla="*/ 3 w 82"/>
                <a:gd name="T5" fmla="*/ 39 h 135"/>
                <a:gd name="T6" fmla="*/ 29 w 82"/>
                <a:gd name="T7" fmla="*/ 76 h 135"/>
                <a:gd name="T8" fmla="*/ 0 w 82"/>
                <a:gd name="T9" fmla="*/ 135 h 135"/>
                <a:gd name="T10" fmla="*/ 21 w 82"/>
                <a:gd name="T11" fmla="*/ 135 h 135"/>
                <a:gd name="T12" fmla="*/ 82 w 82"/>
                <a:gd name="T13" fmla="*/ 3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39"/>
                  </a:moveTo>
                  <a:cubicBezTo>
                    <a:pt x="82" y="18"/>
                    <a:pt x="64" y="0"/>
                    <a:pt x="43" y="0"/>
                  </a:cubicBezTo>
                  <a:cubicBezTo>
                    <a:pt x="21" y="0"/>
                    <a:pt x="3" y="17"/>
                    <a:pt x="3" y="39"/>
                  </a:cubicBezTo>
                  <a:cubicBezTo>
                    <a:pt x="3" y="56"/>
                    <a:pt x="14" y="71"/>
                    <a:pt x="29" y="76"/>
                  </a:cubicBezTo>
                  <a:cubicBezTo>
                    <a:pt x="20" y="116"/>
                    <a:pt x="0" y="135"/>
                    <a:pt x="0" y="135"/>
                  </a:cubicBez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2" y="102"/>
                    <a:pt x="82" y="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A7412E0-9CFD-4C3C-8CD4-E11143EAA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600" y="5461000"/>
              <a:ext cx="350838" cy="573087"/>
            </a:xfrm>
            <a:custGeom>
              <a:avLst/>
              <a:gdLst>
                <a:gd name="T0" fmla="*/ 0 w 83"/>
                <a:gd name="T1" fmla="*/ 135 h 135"/>
                <a:gd name="T2" fmla="*/ 21 w 83"/>
                <a:gd name="T3" fmla="*/ 135 h 135"/>
                <a:gd name="T4" fmla="*/ 83 w 83"/>
                <a:gd name="T5" fmla="*/ 39 h 135"/>
                <a:gd name="T6" fmla="*/ 43 w 83"/>
                <a:gd name="T7" fmla="*/ 0 h 135"/>
                <a:gd name="T8" fmla="*/ 4 w 83"/>
                <a:gd name="T9" fmla="*/ 39 h 135"/>
                <a:gd name="T10" fmla="*/ 29 w 83"/>
                <a:gd name="T11" fmla="*/ 76 h 135"/>
                <a:gd name="T12" fmla="*/ 0 w 83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135"/>
                  </a:move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3" y="102"/>
                    <a:pt x="83" y="39"/>
                  </a:cubicBezTo>
                  <a:cubicBezTo>
                    <a:pt x="83" y="17"/>
                    <a:pt x="65" y="0"/>
                    <a:pt x="43" y="0"/>
                  </a:cubicBezTo>
                  <a:cubicBezTo>
                    <a:pt x="21" y="0"/>
                    <a:pt x="4" y="17"/>
                    <a:pt x="4" y="39"/>
                  </a:cubicBezTo>
                  <a:cubicBezTo>
                    <a:pt x="4" y="56"/>
                    <a:pt x="14" y="71"/>
                    <a:pt x="29" y="76"/>
                  </a:cubicBezTo>
                  <a:cubicBezTo>
                    <a:pt x="21" y="115"/>
                    <a:pt x="0" y="135"/>
                    <a:pt x="0" y="1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933A2DD7-BD0C-4EDC-9061-18FD15B96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59362"/>
              <a:ext cx="6049963" cy="3767137"/>
            </a:xfrm>
            <a:custGeom>
              <a:avLst/>
              <a:gdLst>
                <a:gd name="T0" fmla="*/ 1425 w 1426"/>
                <a:gd name="T1" fmla="*/ 61 h 887"/>
                <a:gd name="T2" fmla="*/ 1364 w 1426"/>
                <a:gd name="T3" fmla="*/ 0 h 887"/>
                <a:gd name="T4" fmla="*/ 317 w 1426"/>
                <a:gd name="T5" fmla="*/ 0 h 887"/>
                <a:gd name="T6" fmla="*/ 328 w 1426"/>
                <a:gd name="T7" fmla="*/ 39 h 887"/>
                <a:gd name="T8" fmla="*/ 256 w 1426"/>
                <a:gd name="T9" fmla="*/ 110 h 887"/>
                <a:gd name="T10" fmla="*/ 194 w 1426"/>
                <a:gd name="T11" fmla="*/ 74 h 887"/>
                <a:gd name="T12" fmla="*/ 132 w 1426"/>
                <a:gd name="T13" fmla="*/ 110 h 887"/>
                <a:gd name="T14" fmla="*/ 61 w 1426"/>
                <a:gd name="T15" fmla="*/ 38 h 887"/>
                <a:gd name="T16" fmla="*/ 67 w 1426"/>
                <a:gd name="T17" fmla="*/ 0 h 887"/>
                <a:gd name="T18" fmla="*/ 61 w 1426"/>
                <a:gd name="T19" fmla="*/ 0 h 887"/>
                <a:gd name="T20" fmla="*/ 0 w 1426"/>
                <a:gd name="T21" fmla="*/ 61 h 887"/>
                <a:gd name="T22" fmla="*/ 0 w 1426"/>
                <a:gd name="T23" fmla="*/ 826 h 887"/>
                <a:gd name="T24" fmla="*/ 61 w 1426"/>
                <a:gd name="T25" fmla="*/ 887 h 887"/>
                <a:gd name="T26" fmla="*/ 1110 w 1426"/>
                <a:gd name="T27" fmla="*/ 887 h 887"/>
                <a:gd name="T28" fmla="*/ 1099 w 1426"/>
                <a:gd name="T29" fmla="*/ 849 h 887"/>
                <a:gd name="T30" fmla="*/ 1171 w 1426"/>
                <a:gd name="T31" fmla="*/ 777 h 887"/>
                <a:gd name="T32" fmla="*/ 1233 w 1426"/>
                <a:gd name="T33" fmla="*/ 814 h 887"/>
                <a:gd name="T34" fmla="*/ 1295 w 1426"/>
                <a:gd name="T35" fmla="*/ 778 h 887"/>
                <a:gd name="T36" fmla="*/ 1366 w 1426"/>
                <a:gd name="T37" fmla="*/ 849 h 887"/>
                <a:gd name="T38" fmla="*/ 1360 w 1426"/>
                <a:gd name="T39" fmla="*/ 887 h 887"/>
                <a:gd name="T40" fmla="*/ 1365 w 1426"/>
                <a:gd name="T41" fmla="*/ 887 h 887"/>
                <a:gd name="T42" fmla="*/ 1426 w 1426"/>
                <a:gd name="T43" fmla="*/ 826 h 887"/>
                <a:gd name="T44" fmla="*/ 1425 w 1426"/>
                <a:gd name="T45" fmla="*/ 61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7">
                  <a:moveTo>
                    <a:pt x="1425" y="61"/>
                  </a:moveTo>
                  <a:cubicBezTo>
                    <a:pt x="1425" y="27"/>
                    <a:pt x="1398" y="0"/>
                    <a:pt x="1364" y="0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7" y="95"/>
                    <a:pt x="194" y="74"/>
                  </a:cubicBezTo>
                  <a:cubicBezTo>
                    <a:pt x="182" y="95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8"/>
                  </a:cubicBezTo>
                  <a:cubicBezTo>
                    <a:pt x="61" y="24"/>
                    <a:pt x="63" y="12"/>
                    <a:pt x="6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27" y="0"/>
                    <a:pt x="0" y="28"/>
                    <a:pt x="0" y="61"/>
                  </a:cubicBezTo>
                  <a:cubicBezTo>
                    <a:pt x="0" y="826"/>
                    <a:pt x="0" y="826"/>
                    <a:pt x="0" y="826"/>
                  </a:cubicBezTo>
                  <a:cubicBezTo>
                    <a:pt x="0" y="860"/>
                    <a:pt x="28" y="887"/>
                    <a:pt x="61" y="887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09"/>
                    <a:pt x="1131" y="777"/>
                    <a:pt x="1171" y="777"/>
                  </a:cubicBezTo>
                  <a:cubicBezTo>
                    <a:pt x="1197" y="777"/>
                    <a:pt x="1220" y="792"/>
                    <a:pt x="1233" y="814"/>
                  </a:cubicBezTo>
                  <a:cubicBezTo>
                    <a:pt x="1245" y="792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  <a:p>
              <a:endParaRPr lang="en-US" dirty="0">
                <a:latin typeface="+mj-lt"/>
              </a:endParaRPr>
            </a:p>
            <a:p>
              <a:endParaRPr lang="en-US" dirty="0">
                <a:latin typeface="+mj-lt"/>
              </a:endParaRPr>
            </a:p>
            <a:p>
              <a:endParaRPr lang="en-US" dirty="0">
                <a:latin typeface="+mj-lt"/>
              </a:endParaRPr>
            </a:p>
            <a:p>
              <a:endParaRPr lang="en-US" dirty="0">
                <a:latin typeface="+mj-lt"/>
              </a:endParaRPr>
            </a:p>
            <a:p>
              <a:endParaRPr lang="en-US" dirty="0">
                <a:latin typeface="+mj-lt"/>
              </a:endParaRPr>
            </a:p>
            <a:p>
              <a:pPr algn="ctr"/>
              <a:r>
                <a:rPr lang="en-US" dirty="0">
                  <a:latin typeface="+mj-lt"/>
                </a:rPr>
                <a:t>	</a:t>
              </a:r>
              <a:endParaRPr lang="en-US" sz="30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4" name="Rectangle 17">
            <a:extLst>
              <a:ext uri="{FF2B5EF4-FFF2-40B4-BE49-F238E27FC236}">
                <a16:creationId xmlns:a16="http://schemas.microsoft.com/office/drawing/2014/main" id="{ED877EBD-85BC-485B-A761-D5D6FAAAB924}"/>
              </a:ext>
            </a:extLst>
          </p:cNvPr>
          <p:cNvSpPr/>
          <p:nvPr/>
        </p:nvSpPr>
        <p:spPr>
          <a:xfrm>
            <a:off x="3004457" y="5465070"/>
            <a:ext cx="6717176" cy="715581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dirty="0">
              <a:solidFill>
                <a:schemeClr val="bg1"/>
              </a:solidFill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AEA9BA7-15F3-D364-36C4-40098C6D4DBD}"/>
              </a:ext>
            </a:extLst>
          </p:cNvPr>
          <p:cNvSpPr txBox="1"/>
          <p:nvPr/>
        </p:nvSpPr>
        <p:spPr>
          <a:xfrm>
            <a:off x="3432875" y="1607551"/>
            <a:ext cx="609755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de-D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de-D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de-DE" sz="15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Wolf (Unfallwild), welcher schwerkrank am Unfallort liegt, darf von jeder Person unverzüglich getötet werden, die im Besitz eines Jagdscheins ist 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oder über die dafür erforderlichen Kenntnisse und Fähigkeiten zum Töten von Tieren verfügt. </a:t>
            </a:r>
          </a:p>
          <a:p>
            <a:pPr algn="just"/>
            <a:endParaRPr lang="de-D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de-DE" sz="15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Fangschuss mit Schrotmunition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 Straßenraum ist beim Wolf </a:t>
            </a:r>
            <a:r>
              <a:rPr lang="de-DE" sz="15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erlaubt (nur auf Schalenwild)</a:t>
            </a:r>
          </a:p>
          <a:p>
            <a:pPr algn="just"/>
            <a:endParaRPr lang="de-D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Anzeige des Wolfs-Wildunfall durch den Unfallbeteiligten gegenüber der am Unfallort zur Jagd befugten Person oder der Polizei</a:t>
            </a:r>
          </a:p>
          <a:p>
            <a:pPr algn="just"/>
            <a:endParaRPr lang="de-D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 Tötung ist der am Unfallort zur Jagd befugten Person oder der Polizei unverzüglich anzuzeigen</a:t>
            </a:r>
          </a:p>
          <a:p>
            <a:pPr algn="just"/>
            <a:endParaRPr lang="de-D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de-D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CE1C52-84D5-6022-3D41-F58712A95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28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Datumsplatzhalter 2">
            <a:extLst>
              <a:ext uri="{FF2B5EF4-FFF2-40B4-BE49-F238E27FC236}">
                <a16:creationId xmlns:a16="http://schemas.microsoft.com/office/drawing/2014/main" id="{F52F6E40-4372-41D4-BB64-A942A92D0D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0BB0054-CD83-4CE4-A58B-99280B7206BF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BAA4E6DA-C4BA-0674-0822-981E482641F7}"/>
              </a:ext>
            </a:extLst>
          </p:cNvPr>
          <p:cNvSpPr/>
          <p:nvPr/>
        </p:nvSpPr>
        <p:spPr>
          <a:xfrm>
            <a:off x="110121" y="3843016"/>
            <a:ext cx="3320990" cy="1402348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verunfallter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Wolf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Wolfstotfund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behandeln</a:t>
            </a:r>
            <a:r>
              <a:rPr lang="en-US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Daher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auch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</a:t>
            </a:r>
            <a:r>
              <a:rPr lang="en-US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Meldung</a:t>
            </a: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das ML (</a:t>
            </a:r>
            <a:r>
              <a:rPr lang="de-DE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wolfsrissmeldung</a:t>
            </a:r>
            <a:endParaRPr lang="de-D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@ml.niedersachsen.de)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notwendig!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089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4. Umgang mit Hybriden – 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5 S. 2 </a:t>
            </a:r>
            <a:r>
              <a:rPr lang="de-DE" sz="2800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NJagdG</a:t>
            </a:r>
            <a:r>
              <a:rPr lang="de-DE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§ 22f BJagdG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30">
            <a:extLst>
              <a:ext uri="{FF2B5EF4-FFF2-40B4-BE49-F238E27FC236}">
                <a16:creationId xmlns:a16="http://schemas.microsoft.com/office/drawing/2014/main" id="{9317D926-05BD-4632-98C0-FCF2EB4649DF}"/>
              </a:ext>
            </a:extLst>
          </p:cNvPr>
          <p:cNvGrpSpPr/>
          <p:nvPr/>
        </p:nvGrpSpPr>
        <p:grpSpPr>
          <a:xfrm>
            <a:off x="3002693" y="1601577"/>
            <a:ext cx="6718940" cy="4477667"/>
            <a:chOff x="3071813" y="1803401"/>
            <a:chExt cx="6049963" cy="423068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C118C26-D79D-426D-A9BC-F07DD5B99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41525"/>
              <a:ext cx="6048375" cy="3771900"/>
            </a:xfrm>
            <a:custGeom>
              <a:avLst/>
              <a:gdLst>
                <a:gd name="T0" fmla="*/ 1425 w 1426"/>
                <a:gd name="T1" fmla="*/ 61 h 888"/>
                <a:gd name="T2" fmla="*/ 1364 w 1426"/>
                <a:gd name="T3" fmla="*/ 0 h 888"/>
                <a:gd name="T4" fmla="*/ 317 w 1426"/>
                <a:gd name="T5" fmla="*/ 1 h 888"/>
                <a:gd name="T6" fmla="*/ 328 w 1426"/>
                <a:gd name="T7" fmla="*/ 39 h 888"/>
                <a:gd name="T8" fmla="*/ 256 w 1426"/>
                <a:gd name="T9" fmla="*/ 110 h 888"/>
                <a:gd name="T10" fmla="*/ 194 w 1426"/>
                <a:gd name="T11" fmla="*/ 74 h 888"/>
                <a:gd name="T12" fmla="*/ 132 w 1426"/>
                <a:gd name="T13" fmla="*/ 110 h 888"/>
                <a:gd name="T14" fmla="*/ 61 w 1426"/>
                <a:gd name="T15" fmla="*/ 39 h 888"/>
                <a:gd name="T16" fmla="*/ 66 w 1426"/>
                <a:gd name="T17" fmla="*/ 1 h 888"/>
                <a:gd name="T18" fmla="*/ 61 w 1426"/>
                <a:gd name="T19" fmla="*/ 1 h 888"/>
                <a:gd name="T20" fmla="*/ 0 w 1426"/>
                <a:gd name="T21" fmla="*/ 62 h 888"/>
                <a:gd name="T22" fmla="*/ 0 w 1426"/>
                <a:gd name="T23" fmla="*/ 827 h 888"/>
                <a:gd name="T24" fmla="*/ 61 w 1426"/>
                <a:gd name="T25" fmla="*/ 888 h 888"/>
                <a:gd name="T26" fmla="*/ 1110 w 1426"/>
                <a:gd name="T27" fmla="*/ 887 h 888"/>
                <a:gd name="T28" fmla="*/ 1099 w 1426"/>
                <a:gd name="T29" fmla="*/ 849 h 888"/>
                <a:gd name="T30" fmla="*/ 1171 w 1426"/>
                <a:gd name="T31" fmla="*/ 778 h 888"/>
                <a:gd name="T32" fmla="*/ 1233 w 1426"/>
                <a:gd name="T33" fmla="*/ 814 h 888"/>
                <a:gd name="T34" fmla="*/ 1295 w 1426"/>
                <a:gd name="T35" fmla="*/ 778 h 888"/>
                <a:gd name="T36" fmla="*/ 1366 w 1426"/>
                <a:gd name="T37" fmla="*/ 849 h 888"/>
                <a:gd name="T38" fmla="*/ 1360 w 1426"/>
                <a:gd name="T39" fmla="*/ 887 h 888"/>
                <a:gd name="T40" fmla="*/ 1365 w 1426"/>
                <a:gd name="T41" fmla="*/ 887 h 888"/>
                <a:gd name="T42" fmla="*/ 1426 w 1426"/>
                <a:gd name="T43" fmla="*/ 826 h 888"/>
                <a:gd name="T44" fmla="*/ 1425 w 1426"/>
                <a:gd name="T45" fmla="*/ 61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8">
                  <a:moveTo>
                    <a:pt x="1425" y="61"/>
                  </a:moveTo>
                  <a:cubicBezTo>
                    <a:pt x="1425" y="28"/>
                    <a:pt x="1398" y="0"/>
                    <a:pt x="1364" y="0"/>
                  </a:cubicBezTo>
                  <a:cubicBezTo>
                    <a:pt x="317" y="1"/>
                    <a:pt x="317" y="1"/>
                    <a:pt x="317" y="1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6" y="96"/>
                    <a:pt x="194" y="74"/>
                  </a:cubicBezTo>
                  <a:cubicBezTo>
                    <a:pt x="182" y="96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9"/>
                  </a:cubicBezTo>
                  <a:cubicBezTo>
                    <a:pt x="61" y="25"/>
                    <a:pt x="63" y="12"/>
                    <a:pt x="66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0" y="860"/>
                    <a:pt x="28" y="888"/>
                    <a:pt x="61" y="888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10"/>
                    <a:pt x="1131" y="778"/>
                    <a:pt x="1171" y="778"/>
                  </a:cubicBezTo>
                  <a:cubicBezTo>
                    <a:pt x="1197" y="778"/>
                    <a:pt x="1220" y="792"/>
                    <a:pt x="1233" y="814"/>
                  </a:cubicBezTo>
                  <a:cubicBezTo>
                    <a:pt x="1245" y="793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80A7F0A-0C71-4939-8384-DBBBC2E9B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575" y="1803401"/>
              <a:ext cx="352425" cy="574675"/>
            </a:xfrm>
            <a:custGeom>
              <a:avLst/>
              <a:gdLst>
                <a:gd name="T0" fmla="*/ 0 w 83"/>
                <a:gd name="T1" fmla="*/ 96 h 135"/>
                <a:gd name="T2" fmla="*/ 40 w 83"/>
                <a:gd name="T3" fmla="*/ 135 h 135"/>
                <a:gd name="T4" fmla="*/ 79 w 83"/>
                <a:gd name="T5" fmla="*/ 96 h 135"/>
                <a:gd name="T6" fmla="*/ 54 w 83"/>
                <a:gd name="T7" fmla="*/ 59 h 135"/>
                <a:gd name="T8" fmla="*/ 83 w 83"/>
                <a:gd name="T9" fmla="*/ 0 h 135"/>
                <a:gd name="T10" fmla="*/ 62 w 83"/>
                <a:gd name="T11" fmla="*/ 0 h 135"/>
                <a:gd name="T12" fmla="*/ 0 w 83"/>
                <a:gd name="T13" fmla="*/ 9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96"/>
                  </a:moveTo>
                  <a:cubicBezTo>
                    <a:pt x="0" y="117"/>
                    <a:pt x="18" y="135"/>
                    <a:pt x="40" y="135"/>
                  </a:cubicBezTo>
                  <a:cubicBezTo>
                    <a:pt x="62" y="135"/>
                    <a:pt x="79" y="118"/>
                    <a:pt x="79" y="96"/>
                  </a:cubicBezTo>
                  <a:cubicBezTo>
                    <a:pt x="79" y="79"/>
                    <a:pt x="69" y="64"/>
                    <a:pt x="54" y="59"/>
                  </a:cubicBezTo>
                  <a:cubicBezTo>
                    <a:pt x="62" y="19"/>
                    <a:pt x="83" y="0"/>
                    <a:pt x="8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0" y="33"/>
                    <a:pt x="0" y="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45254948-9176-4645-BA4A-04783E9A9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800" y="1803401"/>
              <a:ext cx="347663" cy="574675"/>
            </a:xfrm>
            <a:custGeom>
              <a:avLst/>
              <a:gdLst>
                <a:gd name="T0" fmla="*/ 82 w 82"/>
                <a:gd name="T1" fmla="*/ 0 h 135"/>
                <a:gd name="T2" fmla="*/ 61 w 82"/>
                <a:gd name="T3" fmla="*/ 0 h 135"/>
                <a:gd name="T4" fmla="*/ 0 w 82"/>
                <a:gd name="T5" fmla="*/ 96 h 135"/>
                <a:gd name="T6" fmla="*/ 39 w 82"/>
                <a:gd name="T7" fmla="*/ 135 h 135"/>
                <a:gd name="T8" fmla="*/ 79 w 82"/>
                <a:gd name="T9" fmla="*/ 96 h 135"/>
                <a:gd name="T10" fmla="*/ 53 w 82"/>
                <a:gd name="T11" fmla="*/ 59 h 135"/>
                <a:gd name="T12" fmla="*/ 82 w 82"/>
                <a:gd name="T1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0" y="33"/>
                    <a:pt x="0" y="96"/>
                  </a:cubicBezTo>
                  <a:cubicBezTo>
                    <a:pt x="0" y="118"/>
                    <a:pt x="17" y="135"/>
                    <a:pt x="39" y="135"/>
                  </a:cubicBezTo>
                  <a:cubicBezTo>
                    <a:pt x="61" y="135"/>
                    <a:pt x="79" y="118"/>
                    <a:pt x="79" y="96"/>
                  </a:cubicBezTo>
                  <a:cubicBezTo>
                    <a:pt x="79" y="79"/>
                    <a:pt x="68" y="64"/>
                    <a:pt x="53" y="59"/>
                  </a:cubicBezTo>
                  <a:cubicBezTo>
                    <a:pt x="62" y="20"/>
                    <a:pt x="82" y="0"/>
                    <a:pt x="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CF96ACC4-3246-4CF3-83CF-F8777FC12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825" y="5461000"/>
              <a:ext cx="347663" cy="573087"/>
            </a:xfrm>
            <a:custGeom>
              <a:avLst/>
              <a:gdLst>
                <a:gd name="T0" fmla="*/ 82 w 82"/>
                <a:gd name="T1" fmla="*/ 39 h 135"/>
                <a:gd name="T2" fmla="*/ 43 w 82"/>
                <a:gd name="T3" fmla="*/ 0 h 135"/>
                <a:gd name="T4" fmla="*/ 3 w 82"/>
                <a:gd name="T5" fmla="*/ 39 h 135"/>
                <a:gd name="T6" fmla="*/ 29 w 82"/>
                <a:gd name="T7" fmla="*/ 76 h 135"/>
                <a:gd name="T8" fmla="*/ 0 w 82"/>
                <a:gd name="T9" fmla="*/ 135 h 135"/>
                <a:gd name="T10" fmla="*/ 21 w 82"/>
                <a:gd name="T11" fmla="*/ 135 h 135"/>
                <a:gd name="T12" fmla="*/ 82 w 82"/>
                <a:gd name="T13" fmla="*/ 3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39"/>
                  </a:moveTo>
                  <a:cubicBezTo>
                    <a:pt x="82" y="18"/>
                    <a:pt x="64" y="0"/>
                    <a:pt x="43" y="0"/>
                  </a:cubicBezTo>
                  <a:cubicBezTo>
                    <a:pt x="21" y="0"/>
                    <a:pt x="3" y="17"/>
                    <a:pt x="3" y="39"/>
                  </a:cubicBezTo>
                  <a:cubicBezTo>
                    <a:pt x="3" y="56"/>
                    <a:pt x="14" y="71"/>
                    <a:pt x="29" y="76"/>
                  </a:cubicBezTo>
                  <a:cubicBezTo>
                    <a:pt x="20" y="116"/>
                    <a:pt x="0" y="135"/>
                    <a:pt x="0" y="135"/>
                  </a:cubicBez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2" y="102"/>
                    <a:pt x="82" y="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A7412E0-9CFD-4C3C-8CD4-E11143EAA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600" y="5461000"/>
              <a:ext cx="350838" cy="573087"/>
            </a:xfrm>
            <a:custGeom>
              <a:avLst/>
              <a:gdLst>
                <a:gd name="T0" fmla="*/ 0 w 83"/>
                <a:gd name="T1" fmla="*/ 135 h 135"/>
                <a:gd name="T2" fmla="*/ 21 w 83"/>
                <a:gd name="T3" fmla="*/ 135 h 135"/>
                <a:gd name="T4" fmla="*/ 83 w 83"/>
                <a:gd name="T5" fmla="*/ 39 h 135"/>
                <a:gd name="T6" fmla="*/ 43 w 83"/>
                <a:gd name="T7" fmla="*/ 0 h 135"/>
                <a:gd name="T8" fmla="*/ 4 w 83"/>
                <a:gd name="T9" fmla="*/ 39 h 135"/>
                <a:gd name="T10" fmla="*/ 29 w 83"/>
                <a:gd name="T11" fmla="*/ 76 h 135"/>
                <a:gd name="T12" fmla="*/ 0 w 83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135"/>
                  </a:move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3" y="102"/>
                    <a:pt x="83" y="39"/>
                  </a:cubicBezTo>
                  <a:cubicBezTo>
                    <a:pt x="83" y="17"/>
                    <a:pt x="65" y="0"/>
                    <a:pt x="43" y="0"/>
                  </a:cubicBezTo>
                  <a:cubicBezTo>
                    <a:pt x="21" y="0"/>
                    <a:pt x="4" y="17"/>
                    <a:pt x="4" y="39"/>
                  </a:cubicBezTo>
                  <a:cubicBezTo>
                    <a:pt x="4" y="56"/>
                    <a:pt x="14" y="71"/>
                    <a:pt x="29" y="76"/>
                  </a:cubicBezTo>
                  <a:cubicBezTo>
                    <a:pt x="21" y="115"/>
                    <a:pt x="0" y="135"/>
                    <a:pt x="0" y="1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933A2DD7-BD0C-4EDC-9061-18FD15B96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59362"/>
              <a:ext cx="6049963" cy="3767137"/>
            </a:xfrm>
            <a:custGeom>
              <a:avLst/>
              <a:gdLst>
                <a:gd name="T0" fmla="*/ 1425 w 1426"/>
                <a:gd name="T1" fmla="*/ 61 h 887"/>
                <a:gd name="T2" fmla="*/ 1364 w 1426"/>
                <a:gd name="T3" fmla="*/ 0 h 887"/>
                <a:gd name="T4" fmla="*/ 317 w 1426"/>
                <a:gd name="T5" fmla="*/ 0 h 887"/>
                <a:gd name="T6" fmla="*/ 328 w 1426"/>
                <a:gd name="T7" fmla="*/ 39 h 887"/>
                <a:gd name="T8" fmla="*/ 256 w 1426"/>
                <a:gd name="T9" fmla="*/ 110 h 887"/>
                <a:gd name="T10" fmla="*/ 194 w 1426"/>
                <a:gd name="T11" fmla="*/ 74 h 887"/>
                <a:gd name="T12" fmla="*/ 132 w 1426"/>
                <a:gd name="T13" fmla="*/ 110 h 887"/>
                <a:gd name="T14" fmla="*/ 61 w 1426"/>
                <a:gd name="T15" fmla="*/ 38 h 887"/>
                <a:gd name="T16" fmla="*/ 67 w 1426"/>
                <a:gd name="T17" fmla="*/ 0 h 887"/>
                <a:gd name="T18" fmla="*/ 61 w 1426"/>
                <a:gd name="T19" fmla="*/ 0 h 887"/>
                <a:gd name="T20" fmla="*/ 0 w 1426"/>
                <a:gd name="T21" fmla="*/ 61 h 887"/>
                <a:gd name="T22" fmla="*/ 0 w 1426"/>
                <a:gd name="T23" fmla="*/ 826 h 887"/>
                <a:gd name="T24" fmla="*/ 61 w 1426"/>
                <a:gd name="T25" fmla="*/ 887 h 887"/>
                <a:gd name="T26" fmla="*/ 1110 w 1426"/>
                <a:gd name="T27" fmla="*/ 887 h 887"/>
                <a:gd name="T28" fmla="*/ 1099 w 1426"/>
                <a:gd name="T29" fmla="*/ 849 h 887"/>
                <a:gd name="T30" fmla="*/ 1171 w 1426"/>
                <a:gd name="T31" fmla="*/ 777 h 887"/>
                <a:gd name="T32" fmla="*/ 1233 w 1426"/>
                <a:gd name="T33" fmla="*/ 814 h 887"/>
                <a:gd name="T34" fmla="*/ 1295 w 1426"/>
                <a:gd name="T35" fmla="*/ 778 h 887"/>
                <a:gd name="T36" fmla="*/ 1366 w 1426"/>
                <a:gd name="T37" fmla="*/ 849 h 887"/>
                <a:gd name="T38" fmla="*/ 1360 w 1426"/>
                <a:gd name="T39" fmla="*/ 887 h 887"/>
                <a:gd name="T40" fmla="*/ 1365 w 1426"/>
                <a:gd name="T41" fmla="*/ 887 h 887"/>
                <a:gd name="T42" fmla="*/ 1426 w 1426"/>
                <a:gd name="T43" fmla="*/ 826 h 887"/>
                <a:gd name="T44" fmla="*/ 1425 w 1426"/>
                <a:gd name="T45" fmla="*/ 61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7">
                  <a:moveTo>
                    <a:pt x="1425" y="61"/>
                  </a:moveTo>
                  <a:cubicBezTo>
                    <a:pt x="1425" y="27"/>
                    <a:pt x="1398" y="0"/>
                    <a:pt x="1364" y="0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7" y="95"/>
                    <a:pt x="194" y="74"/>
                  </a:cubicBezTo>
                  <a:cubicBezTo>
                    <a:pt x="182" y="95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8"/>
                  </a:cubicBezTo>
                  <a:cubicBezTo>
                    <a:pt x="61" y="24"/>
                    <a:pt x="63" y="12"/>
                    <a:pt x="6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27" y="0"/>
                    <a:pt x="0" y="28"/>
                    <a:pt x="0" y="61"/>
                  </a:cubicBezTo>
                  <a:cubicBezTo>
                    <a:pt x="0" y="826"/>
                    <a:pt x="0" y="826"/>
                    <a:pt x="0" y="826"/>
                  </a:cubicBezTo>
                  <a:cubicBezTo>
                    <a:pt x="0" y="860"/>
                    <a:pt x="28" y="887"/>
                    <a:pt x="61" y="887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09"/>
                    <a:pt x="1131" y="777"/>
                    <a:pt x="1171" y="777"/>
                  </a:cubicBezTo>
                  <a:cubicBezTo>
                    <a:pt x="1197" y="777"/>
                    <a:pt x="1220" y="792"/>
                    <a:pt x="1233" y="814"/>
                  </a:cubicBezTo>
                  <a:cubicBezTo>
                    <a:pt x="1245" y="792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endPara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Rectangle 17">
            <a:extLst>
              <a:ext uri="{FF2B5EF4-FFF2-40B4-BE49-F238E27FC236}">
                <a16:creationId xmlns:a16="http://schemas.microsoft.com/office/drawing/2014/main" id="{ED877EBD-85BC-485B-A761-D5D6FAAAB924}"/>
              </a:ext>
            </a:extLst>
          </p:cNvPr>
          <p:cNvSpPr/>
          <p:nvPr/>
        </p:nvSpPr>
        <p:spPr>
          <a:xfrm>
            <a:off x="3431111" y="3122887"/>
            <a:ext cx="6071794" cy="1809726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Vorkommen von Hybriden zwischen Wolf und Hund (Wolfshybriden) in der freien Natur sind </a:t>
            </a:r>
            <a:r>
              <a:rPr lang="de-DE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 Anordnung der zuständigen Behörde </a:t>
            </a:r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 den Jagdausübungsberechtigten zu erlegen.</a:t>
            </a:r>
          </a:p>
          <a:p>
            <a:pPr algn="ctr"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2830634-0F67-CEA1-6C12-E6B2A230F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29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Datumsplatzhalter 2">
            <a:extLst>
              <a:ext uri="{FF2B5EF4-FFF2-40B4-BE49-F238E27FC236}">
                <a16:creationId xmlns:a16="http://schemas.microsoft.com/office/drawing/2014/main" id="{F7165CE9-9CB2-4977-8D71-5AF3AFFB6A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83561F1-CF1A-45DB-9090-65E6028BB8E5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918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5. Umgang mit kranken Wölfen – 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22a und § 22c BJagdG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30">
            <a:extLst>
              <a:ext uri="{FF2B5EF4-FFF2-40B4-BE49-F238E27FC236}">
                <a16:creationId xmlns:a16="http://schemas.microsoft.com/office/drawing/2014/main" id="{9317D926-05BD-4632-98C0-FCF2EB4649DF}"/>
              </a:ext>
            </a:extLst>
          </p:cNvPr>
          <p:cNvGrpSpPr/>
          <p:nvPr/>
        </p:nvGrpSpPr>
        <p:grpSpPr>
          <a:xfrm>
            <a:off x="3004457" y="1512586"/>
            <a:ext cx="6718940" cy="4477667"/>
            <a:chOff x="3071813" y="1803401"/>
            <a:chExt cx="6049963" cy="423068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C118C26-D79D-426D-A9BC-F07DD5B99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41525"/>
              <a:ext cx="6048375" cy="3771900"/>
            </a:xfrm>
            <a:custGeom>
              <a:avLst/>
              <a:gdLst>
                <a:gd name="T0" fmla="*/ 1425 w 1426"/>
                <a:gd name="T1" fmla="*/ 61 h 888"/>
                <a:gd name="T2" fmla="*/ 1364 w 1426"/>
                <a:gd name="T3" fmla="*/ 0 h 888"/>
                <a:gd name="T4" fmla="*/ 317 w 1426"/>
                <a:gd name="T5" fmla="*/ 1 h 888"/>
                <a:gd name="T6" fmla="*/ 328 w 1426"/>
                <a:gd name="T7" fmla="*/ 39 h 888"/>
                <a:gd name="T8" fmla="*/ 256 w 1426"/>
                <a:gd name="T9" fmla="*/ 110 h 888"/>
                <a:gd name="T10" fmla="*/ 194 w 1426"/>
                <a:gd name="T11" fmla="*/ 74 h 888"/>
                <a:gd name="T12" fmla="*/ 132 w 1426"/>
                <a:gd name="T13" fmla="*/ 110 h 888"/>
                <a:gd name="T14" fmla="*/ 61 w 1426"/>
                <a:gd name="T15" fmla="*/ 39 h 888"/>
                <a:gd name="T16" fmla="*/ 66 w 1426"/>
                <a:gd name="T17" fmla="*/ 1 h 888"/>
                <a:gd name="T18" fmla="*/ 61 w 1426"/>
                <a:gd name="T19" fmla="*/ 1 h 888"/>
                <a:gd name="T20" fmla="*/ 0 w 1426"/>
                <a:gd name="T21" fmla="*/ 62 h 888"/>
                <a:gd name="T22" fmla="*/ 0 w 1426"/>
                <a:gd name="T23" fmla="*/ 827 h 888"/>
                <a:gd name="T24" fmla="*/ 61 w 1426"/>
                <a:gd name="T25" fmla="*/ 888 h 888"/>
                <a:gd name="T26" fmla="*/ 1110 w 1426"/>
                <a:gd name="T27" fmla="*/ 887 h 888"/>
                <a:gd name="T28" fmla="*/ 1099 w 1426"/>
                <a:gd name="T29" fmla="*/ 849 h 888"/>
                <a:gd name="T30" fmla="*/ 1171 w 1426"/>
                <a:gd name="T31" fmla="*/ 778 h 888"/>
                <a:gd name="T32" fmla="*/ 1233 w 1426"/>
                <a:gd name="T33" fmla="*/ 814 h 888"/>
                <a:gd name="T34" fmla="*/ 1295 w 1426"/>
                <a:gd name="T35" fmla="*/ 778 h 888"/>
                <a:gd name="T36" fmla="*/ 1366 w 1426"/>
                <a:gd name="T37" fmla="*/ 849 h 888"/>
                <a:gd name="T38" fmla="*/ 1360 w 1426"/>
                <a:gd name="T39" fmla="*/ 887 h 888"/>
                <a:gd name="T40" fmla="*/ 1365 w 1426"/>
                <a:gd name="T41" fmla="*/ 887 h 888"/>
                <a:gd name="T42" fmla="*/ 1426 w 1426"/>
                <a:gd name="T43" fmla="*/ 826 h 888"/>
                <a:gd name="T44" fmla="*/ 1425 w 1426"/>
                <a:gd name="T45" fmla="*/ 61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8">
                  <a:moveTo>
                    <a:pt x="1425" y="61"/>
                  </a:moveTo>
                  <a:cubicBezTo>
                    <a:pt x="1425" y="28"/>
                    <a:pt x="1398" y="0"/>
                    <a:pt x="1364" y="0"/>
                  </a:cubicBezTo>
                  <a:cubicBezTo>
                    <a:pt x="317" y="1"/>
                    <a:pt x="317" y="1"/>
                    <a:pt x="317" y="1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6" y="96"/>
                    <a:pt x="194" y="74"/>
                  </a:cubicBezTo>
                  <a:cubicBezTo>
                    <a:pt x="182" y="96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9"/>
                  </a:cubicBezTo>
                  <a:cubicBezTo>
                    <a:pt x="61" y="25"/>
                    <a:pt x="63" y="12"/>
                    <a:pt x="66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0" y="860"/>
                    <a:pt x="28" y="888"/>
                    <a:pt x="61" y="888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10"/>
                    <a:pt x="1131" y="778"/>
                    <a:pt x="1171" y="778"/>
                  </a:cubicBezTo>
                  <a:cubicBezTo>
                    <a:pt x="1197" y="778"/>
                    <a:pt x="1220" y="792"/>
                    <a:pt x="1233" y="814"/>
                  </a:cubicBezTo>
                  <a:cubicBezTo>
                    <a:pt x="1245" y="793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80A7F0A-0C71-4939-8384-DBBBC2E9B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575" y="1803401"/>
              <a:ext cx="352425" cy="574675"/>
            </a:xfrm>
            <a:custGeom>
              <a:avLst/>
              <a:gdLst>
                <a:gd name="T0" fmla="*/ 0 w 83"/>
                <a:gd name="T1" fmla="*/ 96 h 135"/>
                <a:gd name="T2" fmla="*/ 40 w 83"/>
                <a:gd name="T3" fmla="*/ 135 h 135"/>
                <a:gd name="T4" fmla="*/ 79 w 83"/>
                <a:gd name="T5" fmla="*/ 96 h 135"/>
                <a:gd name="T6" fmla="*/ 54 w 83"/>
                <a:gd name="T7" fmla="*/ 59 h 135"/>
                <a:gd name="T8" fmla="*/ 83 w 83"/>
                <a:gd name="T9" fmla="*/ 0 h 135"/>
                <a:gd name="T10" fmla="*/ 62 w 83"/>
                <a:gd name="T11" fmla="*/ 0 h 135"/>
                <a:gd name="T12" fmla="*/ 0 w 83"/>
                <a:gd name="T13" fmla="*/ 9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96"/>
                  </a:moveTo>
                  <a:cubicBezTo>
                    <a:pt x="0" y="117"/>
                    <a:pt x="18" y="135"/>
                    <a:pt x="40" y="135"/>
                  </a:cubicBezTo>
                  <a:cubicBezTo>
                    <a:pt x="62" y="135"/>
                    <a:pt x="79" y="118"/>
                    <a:pt x="79" y="96"/>
                  </a:cubicBezTo>
                  <a:cubicBezTo>
                    <a:pt x="79" y="79"/>
                    <a:pt x="69" y="64"/>
                    <a:pt x="54" y="59"/>
                  </a:cubicBezTo>
                  <a:cubicBezTo>
                    <a:pt x="62" y="19"/>
                    <a:pt x="83" y="0"/>
                    <a:pt x="8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0" y="33"/>
                    <a:pt x="0" y="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45254948-9176-4645-BA4A-04783E9A9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800" y="1803401"/>
              <a:ext cx="347663" cy="574675"/>
            </a:xfrm>
            <a:custGeom>
              <a:avLst/>
              <a:gdLst>
                <a:gd name="T0" fmla="*/ 82 w 82"/>
                <a:gd name="T1" fmla="*/ 0 h 135"/>
                <a:gd name="T2" fmla="*/ 61 w 82"/>
                <a:gd name="T3" fmla="*/ 0 h 135"/>
                <a:gd name="T4" fmla="*/ 0 w 82"/>
                <a:gd name="T5" fmla="*/ 96 h 135"/>
                <a:gd name="T6" fmla="*/ 39 w 82"/>
                <a:gd name="T7" fmla="*/ 135 h 135"/>
                <a:gd name="T8" fmla="*/ 79 w 82"/>
                <a:gd name="T9" fmla="*/ 96 h 135"/>
                <a:gd name="T10" fmla="*/ 53 w 82"/>
                <a:gd name="T11" fmla="*/ 59 h 135"/>
                <a:gd name="T12" fmla="*/ 82 w 82"/>
                <a:gd name="T1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0" y="33"/>
                    <a:pt x="0" y="96"/>
                  </a:cubicBezTo>
                  <a:cubicBezTo>
                    <a:pt x="0" y="118"/>
                    <a:pt x="17" y="135"/>
                    <a:pt x="39" y="135"/>
                  </a:cubicBezTo>
                  <a:cubicBezTo>
                    <a:pt x="61" y="135"/>
                    <a:pt x="79" y="118"/>
                    <a:pt x="79" y="96"/>
                  </a:cubicBezTo>
                  <a:cubicBezTo>
                    <a:pt x="79" y="79"/>
                    <a:pt x="68" y="64"/>
                    <a:pt x="53" y="59"/>
                  </a:cubicBezTo>
                  <a:cubicBezTo>
                    <a:pt x="62" y="20"/>
                    <a:pt x="82" y="0"/>
                    <a:pt x="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CF96ACC4-3246-4CF3-83CF-F8777FC12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825" y="5461000"/>
              <a:ext cx="347663" cy="573087"/>
            </a:xfrm>
            <a:custGeom>
              <a:avLst/>
              <a:gdLst>
                <a:gd name="T0" fmla="*/ 82 w 82"/>
                <a:gd name="T1" fmla="*/ 39 h 135"/>
                <a:gd name="T2" fmla="*/ 43 w 82"/>
                <a:gd name="T3" fmla="*/ 0 h 135"/>
                <a:gd name="T4" fmla="*/ 3 w 82"/>
                <a:gd name="T5" fmla="*/ 39 h 135"/>
                <a:gd name="T6" fmla="*/ 29 w 82"/>
                <a:gd name="T7" fmla="*/ 76 h 135"/>
                <a:gd name="T8" fmla="*/ 0 w 82"/>
                <a:gd name="T9" fmla="*/ 135 h 135"/>
                <a:gd name="T10" fmla="*/ 21 w 82"/>
                <a:gd name="T11" fmla="*/ 135 h 135"/>
                <a:gd name="T12" fmla="*/ 82 w 82"/>
                <a:gd name="T13" fmla="*/ 3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39"/>
                  </a:moveTo>
                  <a:cubicBezTo>
                    <a:pt x="82" y="18"/>
                    <a:pt x="64" y="0"/>
                    <a:pt x="43" y="0"/>
                  </a:cubicBezTo>
                  <a:cubicBezTo>
                    <a:pt x="21" y="0"/>
                    <a:pt x="3" y="17"/>
                    <a:pt x="3" y="39"/>
                  </a:cubicBezTo>
                  <a:cubicBezTo>
                    <a:pt x="3" y="56"/>
                    <a:pt x="14" y="71"/>
                    <a:pt x="29" y="76"/>
                  </a:cubicBezTo>
                  <a:cubicBezTo>
                    <a:pt x="20" y="116"/>
                    <a:pt x="0" y="135"/>
                    <a:pt x="0" y="135"/>
                  </a:cubicBez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2" y="102"/>
                    <a:pt x="82" y="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A7412E0-9CFD-4C3C-8CD4-E11143EAA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600" y="5461000"/>
              <a:ext cx="350838" cy="573087"/>
            </a:xfrm>
            <a:custGeom>
              <a:avLst/>
              <a:gdLst>
                <a:gd name="T0" fmla="*/ 0 w 83"/>
                <a:gd name="T1" fmla="*/ 135 h 135"/>
                <a:gd name="T2" fmla="*/ 21 w 83"/>
                <a:gd name="T3" fmla="*/ 135 h 135"/>
                <a:gd name="T4" fmla="*/ 83 w 83"/>
                <a:gd name="T5" fmla="*/ 39 h 135"/>
                <a:gd name="T6" fmla="*/ 43 w 83"/>
                <a:gd name="T7" fmla="*/ 0 h 135"/>
                <a:gd name="T8" fmla="*/ 4 w 83"/>
                <a:gd name="T9" fmla="*/ 39 h 135"/>
                <a:gd name="T10" fmla="*/ 29 w 83"/>
                <a:gd name="T11" fmla="*/ 76 h 135"/>
                <a:gd name="T12" fmla="*/ 0 w 83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135"/>
                  </a:move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3" y="102"/>
                    <a:pt x="83" y="39"/>
                  </a:cubicBezTo>
                  <a:cubicBezTo>
                    <a:pt x="83" y="17"/>
                    <a:pt x="65" y="0"/>
                    <a:pt x="43" y="0"/>
                  </a:cubicBezTo>
                  <a:cubicBezTo>
                    <a:pt x="21" y="0"/>
                    <a:pt x="4" y="17"/>
                    <a:pt x="4" y="39"/>
                  </a:cubicBezTo>
                  <a:cubicBezTo>
                    <a:pt x="4" y="56"/>
                    <a:pt x="14" y="71"/>
                    <a:pt x="29" y="76"/>
                  </a:cubicBezTo>
                  <a:cubicBezTo>
                    <a:pt x="21" y="115"/>
                    <a:pt x="0" y="135"/>
                    <a:pt x="0" y="1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j-lt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933A2DD7-BD0C-4EDC-9061-18FD15B96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59362"/>
              <a:ext cx="6049963" cy="3767137"/>
            </a:xfrm>
            <a:custGeom>
              <a:avLst/>
              <a:gdLst>
                <a:gd name="T0" fmla="*/ 1425 w 1426"/>
                <a:gd name="T1" fmla="*/ 61 h 887"/>
                <a:gd name="T2" fmla="*/ 1364 w 1426"/>
                <a:gd name="T3" fmla="*/ 0 h 887"/>
                <a:gd name="T4" fmla="*/ 317 w 1426"/>
                <a:gd name="T5" fmla="*/ 0 h 887"/>
                <a:gd name="T6" fmla="*/ 328 w 1426"/>
                <a:gd name="T7" fmla="*/ 39 h 887"/>
                <a:gd name="T8" fmla="*/ 256 w 1426"/>
                <a:gd name="T9" fmla="*/ 110 h 887"/>
                <a:gd name="T10" fmla="*/ 194 w 1426"/>
                <a:gd name="T11" fmla="*/ 74 h 887"/>
                <a:gd name="T12" fmla="*/ 132 w 1426"/>
                <a:gd name="T13" fmla="*/ 110 h 887"/>
                <a:gd name="T14" fmla="*/ 61 w 1426"/>
                <a:gd name="T15" fmla="*/ 38 h 887"/>
                <a:gd name="T16" fmla="*/ 67 w 1426"/>
                <a:gd name="T17" fmla="*/ 0 h 887"/>
                <a:gd name="T18" fmla="*/ 61 w 1426"/>
                <a:gd name="T19" fmla="*/ 0 h 887"/>
                <a:gd name="T20" fmla="*/ 0 w 1426"/>
                <a:gd name="T21" fmla="*/ 61 h 887"/>
                <a:gd name="T22" fmla="*/ 0 w 1426"/>
                <a:gd name="T23" fmla="*/ 826 h 887"/>
                <a:gd name="T24" fmla="*/ 61 w 1426"/>
                <a:gd name="T25" fmla="*/ 887 h 887"/>
                <a:gd name="T26" fmla="*/ 1110 w 1426"/>
                <a:gd name="T27" fmla="*/ 887 h 887"/>
                <a:gd name="T28" fmla="*/ 1099 w 1426"/>
                <a:gd name="T29" fmla="*/ 849 h 887"/>
                <a:gd name="T30" fmla="*/ 1171 w 1426"/>
                <a:gd name="T31" fmla="*/ 777 h 887"/>
                <a:gd name="T32" fmla="*/ 1233 w 1426"/>
                <a:gd name="T33" fmla="*/ 814 h 887"/>
                <a:gd name="T34" fmla="*/ 1295 w 1426"/>
                <a:gd name="T35" fmla="*/ 778 h 887"/>
                <a:gd name="T36" fmla="*/ 1366 w 1426"/>
                <a:gd name="T37" fmla="*/ 849 h 887"/>
                <a:gd name="T38" fmla="*/ 1360 w 1426"/>
                <a:gd name="T39" fmla="*/ 887 h 887"/>
                <a:gd name="T40" fmla="*/ 1365 w 1426"/>
                <a:gd name="T41" fmla="*/ 887 h 887"/>
                <a:gd name="T42" fmla="*/ 1426 w 1426"/>
                <a:gd name="T43" fmla="*/ 826 h 887"/>
                <a:gd name="T44" fmla="*/ 1425 w 1426"/>
                <a:gd name="T45" fmla="*/ 61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7">
                  <a:moveTo>
                    <a:pt x="1425" y="61"/>
                  </a:moveTo>
                  <a:cubicBezTo>
                    <a:pt x="1425" y="27"/>
                    <a:pt x="1398" y="0"/>
                    <a:pt x="1364" y="0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7" y="95"/>
                    <a:pt x="194" y="74"/>
                  </a:cubicBezTo>
                  <a:cubicBezTo>
                    <a:pt x="182" y="95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8"/>
                  </a:cubicBezTo>
                  <a:cubicBezTo>
                    <a:pt x="61" y="24"/>
                    <a:pt x="63" y="12"/>
                    <a:pt x="6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27" y="0"/>
                    <a:pt x="0" y="28"/>
                    <a:pt x="0" y="61"/>
                  </a:cubicBezTo>
                  <a:cubicBezTo>
                    <a:pt x="0" y="826"/>
                    <a:pt x="0" y="826"/>
                    <a:pt x="0" y="826"/>
                  </a:cubicBezTo>
                  <a:cubicBezTo>
                    <a:pt x="0" y="860"/>
                    <a:pt x="28" y="887"/>
                    <a:pt x="61" y="887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09"/>
                    <a:pt x="1131" y="777"/>
                    <a:pt x="1171" y="777"/>
                  </a:cubicBezTo>
                  <a:cubicBezTo>
                    <a:pt x="1197" y="777"/>
                    <a:pt x="1220" y="792"/>
                    <a:pt x="1233" y="814"/>
                  </a:cubicBezTo>
                  <a:cubicBezTo>
                    <a:pt x="1245" y="792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US" b="1" u="sng" dirty="0" err="1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Krankgeschossene</a:t>
              </a:r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 </a:t>
              </a:r>
              <a:r>
                <a:rPr lang="en-US" b="1" u="sng" dirty="0" err="1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schwerkranke</a:t>
              </a:r>
              <a:r>
                <a:rPr lang="en-US" b="1" u="sng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u="sng" dirty="0" err="1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Wölfe</a:t>
              </a:r>
              <a:r>
                <a:rPr lang="en-US" b="1" u="sng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sind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unverzüglich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zu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erlegen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um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sie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vor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vermeidbaren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Schmerzen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oder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Leiden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zu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bewahren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ist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verboten </a:t>
              </a:r>
              <a:r>
                <a:rPr lang="en-US" b="1" u="sng" dirty="0" err="1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kranke</a:t>
              </a:r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oder</a:t>
              </a:r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u="sng" dirty="0" err="1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verletzte</a:t>
              </a:r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Wölfe</a:t>
              </a:r>
              <a:r>
                <a:rPr lang="en-US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aufzunehmen</a:t>
              </a:r>
              <a:r>
                <a:rPr lang="en-US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um </a:t>
              </a:r>
              <a:r>
                <a:rPr lang="en-US" b="1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sie</a:t>
              </a:r>
              <a:r>
                <a:rPr lang="en-US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gesundzupflegen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außer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es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handelt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sich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um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eine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Maßnahme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der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zuständigen</a:t>
              </a: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Behörde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endPara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67BD965-ECA1-E4DE-93C7-EE04D5B59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30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umsplatzhalter 2">
            <a:extLst>
              <a:ext uri="{FF2B5EF4-FFF2-40B4-BE49-F238E27FC236}">
                <a16:creationId xmlns:a16="http://schemas.microsoft.com/office/drawing/2014/main" id="{93880D31-CAD6-49EF-AB02-1F04EBB242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3F3A9D1-4CCF-4005-97B6-2D6B36E95DE7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373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C687-E30F-4B53-ADEE-12D02100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65125"/>
            <a:ext cx="11201400" cy="1008261"/>
          </a:xfrm>
        </p:spPr>
        <p:txBody>
          <a:bodyPr/>
          <a:lstStyle/>
          <a:p>
            <a:pPr algn="ctr"/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6. Umgang mit verhaltensauffälligen Wölfen – 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34 StGB</a:t>
            </a: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30">
            <a:extLst>
              <a:ext uri="{FF2B5EF4-FFF2-40B4-BE49-F238E27FC236}">
                <a16:creationId xmlns:a16="http://schemas.microsoft.com/office/drawing/2014/main" id="{9317D926-05BD-4632-98C0-FCF2EB4649DF}"/>
              </a:ext>
            </a:extLst>
          </p:cNvPr>
          <p:cNvGrpSpPr/>
          <p:nvPr/>
        </p:nvGrpSpPr>
        <p:grpSpPr>
          <a:xfrm>
            <a:off x="3002693" y="1512586"/>
            <a:ext cx="6718940" cy="4477667"/>
            <a:chOff x="3070225" y="1803401"/>
            <a:chExt cx="6049963" cy="423068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C118C26-D79D-426D-A9BC-F07DD5B99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813" y="2041525"/>
              <a:ext cx="6048375" cy="3771900"/>
            </a:xfrm>
            <a:custGeom>
              <a:avLst/>
              <a:gdLst>
                <a:gd name="T0" fmla="*/ 1425 w 1426"/>
                <a:gd name="T1" fmla="*/ 61 h 888"/>
                <a:gd name="T2" fmla="*/ 1364 w 1426"/>
                <a:gd name="T3" fmla="*/ 0 h 888"/>
                <a:gd name="T4" fmla="*/ 317 w 1426"/>
                <a:gd name="T5" fmla="*/ 1 h 888"/>
                <a:gd name="T6" fmla="*/ 328 w 1426"/>
                <a:gd name="T7" fmla="*/ 39 h 888"/>
                <a:gd name="T8" fmla="*/ 256 w 1426"/>
                <a:gd name="T9" fmla="*/ 110 h 888"/>
                <a:gd name="T10" fmla="*/ 194 w 1426"/>
                <a:gd name="T11" fmla="*/ 74 h 888"/>
                <a:gd name="T12" fmla="*/ 132 w 1426"/>
                <a:gd name="T13" fmla="*/ 110 h 888"/>
                <a:gd name="T14" fmla="*/ 61 w 1426"/>
                <a:gd name="T15" fmla="*/ 39 h 888"/>
                <a:gd name="T16" fmla="*/ 66 w 1426"/>
                <a:gd name="T17" fmla="*/ 1 h 888"/>
                <a:gd name="T18" fmla="*/ 61 w 1426"/>
                <a:gd name="T19" fmla="*/ 1 h 888"/>
                <a:gd name="T20" fmla="*/ 0 w 1426"/>
                <a:gd name="T21" fmla="*/ 62 h 888"/>
                <a:gd name="T22" fmla="*/ 0 w 1426"/>
                <a:gd name="T23" fmla="*/ 827 h 888"/>
                <a:gd name="T24" fmla="*/ 61 w 1426"/>
                <a:gd name="T25" fmla="*/ 888 h 888"/>
                <a:gd name="T26" fmla="*/ 1110 w 1426"/>
                <a:gd name="T27" fmla="*/ 887 h 888"/>
                <a:gd name="T28" fmla="*/ 1099 w 1426"/>
                <a:gd name="T29" fmla="*/ 849 h 888"/>
                <a:gd name="T30" fmla="*/ 1171 w 1426"/>
                <a:gd name="T31" fmla="*/ 778 h 888"/>
                <a:gd name="T32" fmla="*/ 1233 w 1426"/>
                <a:gd name="T33" fmla="*/ 814 h 888"/>
                <a:gd name="T34" fmla="*/ 1295 w 1426"/>
                <a:gd name="T35" fmla="*/ 778 h 888"/>
                <a:gd name="T36" fmla="*/ 1366 w 1426"/>
                <a:gd name="T37" fmla="*/ 849 h 888"/>
                <a:gd name="T38" fmla="*/ 1360 w 1426"/>
                <a:gd name="T39" fmla="*/ 887 h 888"/>
                <a:gd name="T40" fmla="*/ 1365 w 1426"/>
                <a:gd name="T41" fmla="*/ 887 h 888"/>
                <a:gd name="T42" fmla="*/ 1426 w 1426"/>
                <a:gd name="T43" fmla="*/ 826 h 888"/>
                <a:gd name="T44" fmla="*/ 1425 w 1426"/>
                <a:gd name="T45" fmla="*/ 61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8">
                  <a:moveTo>
                    <a:pt x="1425" y="61"/>
                  </a:moveTo>
                  <a:cubicBezTo>
                    <a:pt x="1425" y="28"/>
                    <a:pt x="1398" y="0"/>
                    <a:pt x="1364" y="0"/>
                  </a:cubicBezTo>
                  <a:cubicBezTo>
                    <a:pt x="317" y="1"/>
                    <a:pt x="317" y="1"/>
                    <a:pt x="317" y="1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6" y="96"/>
                    <a:pt x="194" y="74"/>
                  </a:cubicBezTo>
                  <a:cubicBezTo>
                    <a:pt x="182" y="96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9"/>
                  </a:cubicBezTo>
                  <a:cubicBezTo>
                    <a:pt x="61" y="25"/>
                    <a:pt x="63" y="12"/>
                    <a:pt x="66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0" y="860"/>
                    <a:pt x="28" y="888"/>
                    <a:pt x="61" y="888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10"/>
                    <a:pt x="1131" y="778"/>
                    <a:pt x="1171" y="778"/>
                  </a:cubicBezTo>
                  <a:cubicBezTo>
                    <a:pt x="1197" y="778"/>
                    <a:pt x="1220" y="792"/>
                    <a:pt x="1233" y="814"/>
                  </a:cubicBezTo>
                  <a:cubicBezTo>
                    <a:pt x="1245" y="793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80A7F0A-0C71-4939-8384-DBBBC2E9B8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575" y="1803401"/>
              <a:ext cx="352425" cy="574675"/>
            </a:xfrm>
            <a:custGeom>
              <a:avLst/>
              <a:gdLst>
                <a:gd name="T0" fmla="*/ 0 w 83"/>
                <a:gd name="T1" fmla="*/ 96 h 135"/>
                <a:gd name="T2" fmla="*/ 40 w 83"/>
                <a:gd name="T3" fmla="*/ 135 h 135"/>
                <a:gd name="T4" fmla="*/ 79 w 83"/>
                <a:gd name="T5" fmla="*/ 96 h 135"/>
                <a:gd name="T6" fmla="*/ 54 w 83"/>
                <a:gd name="T7" fmla="*/ 59 h 135"/>
                <a:gd name="T8" fmla="*/ 83 w 83"/>
                <a:gd name="T9" fmla="*/ 0 h 135"/>
                <a:gd name="T10" fmla="*/ 62 w 83"/>
                <a:gd name="T11" fmla="*/ 0 h 135"/>
                <a:gd name="T12" fmla="*/ 0 w 83"/>
                <a:gd name="T13" fmla="*/ 9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96"/>
                  </a:moveTo>
                  <a:cubicBezTo>
                    <a:pt x="0" y="117"/>
                    <a:pt x="18" y="135"/>
                    <a:pt x="40" y="135"/>
                  </a:cubicBezTo>
                  <a:cubicBezTo>
                    <a:pt x="62" y="135"/>
                    <a:pt x="79" y="118"/>
                    <a:pt x="79" y="96"/>
                  </a:cubicBezTo>
                  <a:cubicBezTo>
                    <a:pt x="79" y="79"/>
                    <a:pt x="69" y="64"/>
                    <a:pt x="54" y="59"/>
                  </a:cubicBezTo>
                  <a:cubicBezTo>
                    <a:pt x="62" y="19"/>
                    <a:pt x="83" y="0"/>
                    <a:pt x="8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0" y="33"/>
                    <a:pt x="0" y="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45254948-9176-4645-BA4A-04783E9A9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800" y="1803401"/>
              <a:ext cx="347663" cy="574675"/>
            </a:xfrm>
            <a:custGeom>
              <a:avLst/>
              <a:gdLst>
                <a:gd name="T0" fmla="*/ 82 w 82"/>
                <a:gd name="T1" fmla="*/ 0 h 135"/>
                <a:gd name="T2" fmla="*/ 61 w 82"/>
                <a:gd name="T3" fmla="*/ 0 h 135"/>
                <a:gd name="T4" fmla="*/ 0 w 82"/>
                <a:gd name="T5" fmla="*/ 96 h 135"/>
                <a:gd name="T6" fmla="*/ 39 w 82"/>
                <a:gd name="T7" fmla="*/ 135 h 135"/>
                <a:gd name="T8" fmla="*/ 79 w 82"/>
                <a:gd name="T9" fmla="*/ 96 h 135"/>
                <a:gd name="T10" fmla="*/ 53 w 82"/>
                <a:gd name="T11" fmla="*/ 59 h 135"/>
                <a:gd name="T12" fmla="*/ 82 w 82"/>
                <a:gd name="T1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0" y="33"/>
                    <a:pt x="0" y="96"/>
                  </a:cubicBezTo>
                  <a:cubicBezTo>
                    <a:pt x="0" y="118"/>
                    <a:pt x="17" y="135"/>
                    <a:pt x="39" y="135"/>
                  </a:cubicBezTo>
                  <a:cubicBezTo>
                    <a:pt x="61" y="135"/>
                    <a:pt x="79" y="118"/>
                    <a:pt x="79" y="96"/>
                  </a:cubicBezTo>
                  <a:cubicBezTo>
                    <a:pt x="79" y="79"/>
                    <a:pt x="68" y="64"/>
                    <a:pt x="53" y="59"/>
                  </a:cubicBezTo>
                  <a:cubicBezTo>
                    <a:pt x="62" y="20"/>
                    <a:pt x="82" y="0"/>
                    <a:pt x="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CF96ACC4-3246-4CF3-83CF-F8777FC12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8825" y="5461000"/>
              <a:ext cx="347663" cy="573087"/>
            </a:xfrm>
            <a:custGeom>
              <a:avLst/>
              <a:gdLst>
                <a:gd name="T0" fmla="*/ 82 w 82"/>
                <a:gd name="T1" fmla="*/ 39 h 135"/>
                <a:gd name="T2" fmla="*/ 43 w 82"/>
                <a:gd name="T3" fmla="*/ 0 h 135"/>
                <a:gd name="T4" fmla="*/ 3 w 82"/>
                <a:gd name="T5" fmla="*/ 39 h 135"/>
                <a:gd name="T6" fmla="*/ 29 w 82"/>
                <a:gd name="T7" fmla="*/ 76 h 135"/>
                <a:gd name="T8" fmla="*/ 0 w 82"/>
                <a:gd name="T9" fmla="*/ 135 h 135"/>
                <a:gd name="T10" fmla="*/ 21 w 82"/>
                <a:gd name="T11" fmla="*/ 135 h 135"/>
                <a:gd name="T12" fmla="*/ 82 w 82"/>
                <a:gd name="T13" fmla="*/ 3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35">
                  <a:moveTo>
                    <a:pt x="82" y="39"/>
                  </a:moveTo>
                  <a:cubicBezTo>
                    <a:pt x="82" y="18"/>
                    <a:pt x="64" y="0"/>
                    <a:pt x="43" y="0"/>
                  </a:cubicBezTo>
                  <a:cubicBezTo>
                    <a:pt x="21" y="0"/>
                    <a:pt x="3" y="17"/>
                    <a:pt x="3" y="39"/>
                  </a:cubicBezTo>
                  <a:cubicBezTo>
                    <a:pt x="3" y="56"/>
                    <a:pt x="14" y="71"/>
                    <a:pt x="29" y="76"/>
                  </a:cubicBezTo>
                  <a:cubicBezTo>
                    <a:pt x="20" y="116"/>
                    <a:pt x="0" y="135"/>
                    <a:pt x="0" y="135"/>
                  </a:cubicBez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2" y="102"/>
                    <a:pt x="82" y="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EA7412E0-9CFD-4C3C-8CD4-E11143EAA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600" y="5461000"/>
              <a:ext cx="350838" cy="573087"/>
            </a:xfrm>
            <a:custGeom>
              <a:avLst/>
              <a:gdLst>
                <a:gd name="T0" fmla="*/ 0 w 83"/>
                <a:gd name="T1" fmla="*/ 135 h 135"/>
                <a:gd name="T2" fmla="*/ 21 w 83"/>
                <a:gd name="T3" fmla="*/ 135 h 135"/>
                <a:gd name="T4" fmla="*/ 83 w 83"/>
                <a:gd name="T5" fmla="*/ 39 h 135"/>
                <a:gd name="T6" fmla="*/ 43 w 83"/>
                <a:gd name="T7" fmla="*/ 0 h 135"/>
                <a:gd name="T8" fmla="*/ 4 w 83"/>
                <a:gd name="T9" fmla="*/ 39 h 135"/>
                <a:gd name="T10" fmla="*/ 29 w 83"/>
                <a:gd name="T11" fmla="*/ 76 h 135"/>
                <a:gd name="T12" fmla="*/ 0 w 83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35">
                  <a:moveTo>
                    <a:pt x="0" y="135"/>
                  </a:moveTo>
                  <a:cubicBezTo>
                    <a:pt x="21" y="135"/>
                    <a:pt x="21" y="135"/>
                    <a:pt x="21" y="135"/>
                  </a:cubicBezTo>
                  <a:cubicBezTo>
                    <a:pt x="21" y="135"/>
                    <a:pt x="83" y="102"/>
                    <a:pt x="83" y="39"/>
                  </a:cubicBezTo>
                  <a:cubicBezTo>
                    <a:pt x="83" y="17"/>
                    <a:pt x="65" y="0"/>
                    <a:pt x="43" y="0"/>
                  </a:cubicBezTo>
                  <a:cubicBezTo>
                    <a:pt x="21" y="0"/>
                    <a:pt x="4" y="17"/>
                    <a:pt x="4" y="39"/>
                  </a:cubicBezTo>
                  <a:cubicBezTo>
                    <a:pt x="4" y="56"/>
                    <a:pt x="14" y="71"/>
                    <a:pt x="29" y="76"/>
                  </a:cubicBezTo>
                  <a:cubicBezTo>
                    <a:pt x="21" y="115"/>
                    <a:pt x="0" y="135"/>
                    <a:pt x="0" y="1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933A2DD7-BD0C-4EDC-9061-18FD15B96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0225" y="2046288"/>
              <a:ext cx="6049963" cy="3767137"/>
            </a:xfrm>
            <a:custGeom>
              <a:avLst/>
              <a:gdLst>
                <a:gd name="T0" fmla="*/ 1425 w 1426"/>
                <a:gd name="T1" fmla="*/ 61 h 887"/>
                <a:gd name="T2" fmla="*/ 1364 w 1426"/>
                <a:gd name="T3" fmla="*/ 0 h 887"/>
                <a:gd name="T4" fmla="*/ 317 w 1426"/>
                <a:gd name="T5" fmla="*/ 0 h 887"/>
                <a:gd name="T6" fmla="*/ 328 w 1426"/>
                <a:gd name="T7" fmla="*/ 39 h 887"/>
                <a:gd name="T8" fmla="*/ 256 w 1426"/>
                <a:gd name="T9" fmla="*/ 110 h 887"/>
                <a:gd name="T10" fmla="*/ 194 w 1426"/>
                <a:gd name="T11" fmla="*/ 74 h 887"/>
                <a:gd name="T12" fmla="*/ 132 w 1426"/>
                <a:gd name="T13" fmla="*/ 110 h 887"/>
                <a:gd name="T14" fmla="*/ 61 w 1426"/>
                <a:gd name="T15" fmla="*/ 38 h 887"/>
                <a:gd name="T16" fmla="*/ 67 w 1426"/>
                <a:gd name="T17" fmla="*/ 0 h 887"/>
                <a:gd name="T18" fmla="*/ 61 w 1426"/>
                <a:gd name="T19" fmla="*/ 0 h 887"/>
                <a:gd name="T20" fmla="*/ 0 w 1426"/>
                <a:gd name="T21" fmla="*/ 61 h 887"/>
                <a:gd name="T22" fmla="*/ 0 w 1426"/>
                <a:gd name="T23" fmla="*/ 826 h 887"/>
                <a:gd name="T24" fmla="*/ 61 w 1426"/>
                <a:gd name="T25" fmla="*/ 887 h 887"/>
                <a:gd name="T26" fmla="*/ 1110 w 1426"/>
                <a:gd name="T27" fmla="*/ 887 h 887"/>
                <a:gd name="T28" fmla="*/ 1099 w 1426"/>
                <a:gd name="T29" fmla="*/ 849 h 887"/>
                <a:gd name="T30" fmla="*/ 1171 w 1426"/>
                <a:gd name="T31" fmla="*/ 777 h 887"/>
                <a:gd name="T32" fmla="*/ 1233 w 1426"/>
                <a:gd name="T33" fmla="*/ 814 h 887"/>
                <a:gd name="T34" fmla="*/ 1295 w 1426"/>
                <a:gd name="T35" fmla="*/ 778 h 887"/>
                <a:gd name="T36" fmla="*/ 1366 w 1426"/>
                <a:gd name="T37" fmla="*/ 849 h 887"/>
                <a:gd name="T38" fmla="*/ 1360 w 1426"/>
                <a:gd name="T39" fmla="*/ 887 h 887"/>
                <a:gd name="T40" fmla="*/ 1365 w 1426"/>
                <a:gd name="T41" fmla="*/ 887 h 887"/>
                <a:gd name="T42" fmla="*/ 1426 w 1426"/>
                <a:gd name="T43" fmla="*/ 826 h 887"/>
                <a:gd name="T44" fmla="*/ 1425 w 1426"/>
                <a:gd name="T45" fmla="*/ 61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26" h="887">
                  <a:moveTo>
                    <a:pt x="1425" y="61"/>
                  </a:moveTo>
                  <a:cubicBezTo>
                    <a:pt x="1425" y="27"/>
                    <a:pt x="1398" y="0"/>
                    <a:pt x="1364" y="0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24" y="12"/>
                    <a:pt x="328" y="25"/>
                    <a:pt x="328" y="39"/>
                  </a:cubicBezTo>
                  <a:cubicBezTo>
                    <a:pt x="328" y="78"/>
                    <a:pt x="296" y="110"/>
                    <a:pt x="256" y="110"/>
                  </a:cubicBezTo>
                  <a:cubicBezTo>
                    <a:pt x="230" y="110"/>
                    <a:pt x="207" y="95"/>
                    <a:pt x="194" y="74"/>
                  </a:cubicBezTo>
                  <a:cubicBezTo>
                    <a:pt x="182" y="95"/>
                    <a:pt x="159" y="110"/>
                    <a:pt x="132" y="110"/>
                  </a:cubicBezTo>
                  <a:cubicBezTo>
                    <a:pt x="93" y="110"/>
                    <a:pt x="61" y="78"/>
                    <a:pt x="61" y="38"/>
                  </a:cubicBezTo>
                  <a:cubicBezTo>
                    <a:pt x="61" y="24"/>
                    <a:pt x="63" y="12"/>
                    <a:pt x="6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27" y="0"/>
                    <a:pt x="0" y="28"/>
                    <a:pt x="0" y="61"/>
                  </a:cubicBezTo>
                  <a:cubicBezTo>
                    <a:pt x="0" y="826"/>
                    <a:pt x="0" y="826"/>
                    <a:pt x="0" y="826"/>
                  </a:cubicBezTo>
                  <a:cubicBezTo>
                    <a:pt x="0" y="860"/>
                    <a:pt x="28" y="887"/>
                    <a:pt x="61" y="887"/>
                  </a:cubicBezTo>
                  <a:cubicBezTo>
                    <a:pt x="1110" y="887"/>
                    <a:pt x="1110" y="887"/>
                    <a:pt x="1110" y="887"/>
                  </a:cubicBezTo>
                  <a:cubicBezTo>
                    <a:pt x="1103" y="876"/>
                    <a:pt x="1099" y="863"/>
                    <a:pt x="1099" y="849"/>
                  </a:cubicBezTo>
                  <a:cubicBezTo>
                    <a:pt x="1099" y="809"/>
                    <a:pt x="1131" y="777"/>
                    <a:pt x="1171" y="777"/>
                  </a:cubicBezTo>
                  <a:cubicBezTo>
                    <a:pt x="1197" y="777"/>
                    <a:pt x="1220" y="792"/>
                    <a:pt x="1233" y="814"/>
                  </a:cubicBezTo>
                  <a:cubicBezTo>
                    <a:pt x="1245" y="792"/>
                    <a:pt x="1268" y="778"/>
                    <a:pt x="1295" y="778"/>
                  </a:cubicBezTo>
                  <a:cubicBezTo>
                    <a:pt x="1334" y="778"/>
                    <a:pt x="1366" y="810"/>
                    <a:pt x="1366" y="849"/>
                  </a:cubicBezTo>
                  <a:cubicBezTo>
                    <a:pt x="1366" y="863"/>
                    <a:pt x="1364" y="876"/>
                    <a:pt x="1360" y="887"/>
                  </a:cubicBezTo>
                  <a:cubicBezTo>
                    <a:pt x="1365" y="887"/>
                    <a:pt x="1365" y="887"/>
                    <a:pt x="1365" y="887"/>
                  </a:cubicBezTo>
                  <a:cubicBezTo>
                    <a:pt x="1398" y="887"/>
                    <a:pt x="1426" y="860"/>
                    <a:pt x="1426" y="826"/>
                  </a:cubicBezTo>
                  <a:lnTo>
                    <a:pt x="1425" y="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600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Wolf </a:t>
              </a:r>
              <a:r>
                <a:rPr lang="en-US" sz="1600" b="1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gegenüber</a:t>
              </a:r>
              <a:r>
                <a:rPr lang="en-US" sz="1600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einem</a:t>
              </a:r>
              <a:r>
                <a:rPr lang="en-US" sz="1600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Jagdhund</a:t>
              </a:r>
              <a:r>
                <a:rPr lang="en-US" sz="1600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oder</a:t>
              </a:r>
              <a:r>
                <a:rPr lang="en-US" sz="1600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u="sng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einem</a:t>
              </a:r>
              <a:r>
                <a:rPr lang="en-US" sz="1600" b="1" u="sng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Menschen</a:t>
              </a:r>
            </a:p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Individuelle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Prüfung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des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rechtfertigenden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Notstandes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i.S.d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§ 34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StGB</a:t>
              </a:r>
              <a:endPara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Gab es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wirklich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eine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Gefahr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d.h.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verfolgte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der Wolf den Menschen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oder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den Hund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ohne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ihn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anzugreifen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 </a:t>
              </a:r>
            </a:p>
            <a:p>
              <a:endPara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War das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Töten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des Wolfs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auch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erforderlich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Hätte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der Angriff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durch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lautes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Schreien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oder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einen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Warnschuss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abgewandt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warden </a:t>
              </a:r>
              <a:r>
                <a:rPr lang="en-US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können</a:t>
              </a: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  <a:p>
              <a:endPara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</a:t>
              </a:r>
            </a:p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3CCF22-A655-7CEB-C5AE-EFE6581AB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31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atumsplatzhalter 2">
            <a:extLst>
              <a:ext uri="{FF2B5EF4-FFF2-40B4-BE49-F238E27FC236}">
                <a16:creationId xmlns:a16="http://schemas.microsoft.com/office/drawing/2014/main" id="{BD9E22DB-AF71-48F0-83BB-2AD30ACB21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E9816CC-FF39-40D7-811D-3EDF85F4A511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896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5FDE955E-207B-4587-A7CD-E2CA82F35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32</a:t>
            </a:fld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85D70E6C-CEAB-4B2C-8465-55F13137F5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3A4A500-4610-438E-8AA0-88FF13F36E75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D14C6BF-3C59-BBFA-88CA-5B80C5E945F5}"/>
              </a:ext>
            </a:extLst>
          </p:cNvPr>
          <p:cNvSpPr txBox="1"/>
          <p:nvPr/>
        </p:nvSpPr>
        <p:spPr>
          <a:xfrm>
            <a:off x="1523999" y="1278037"/>
            <a:ext cx="9144000" cy="507831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endParaRPr lang="de-DE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Das vorgestellte Konzept von Schnellabschuss/Interventionsgebiet ist der </a:t>
            </a:r>
            <a:r>
              <a:rPr lang="de-DE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Einstieg</a:t>
            </a: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in ein regional differenziertes und kombiniertes Riss- und Bestandsmanagement des Wolfs für NI.</a:t>
            </a:r>
          </a:p>
          <a:p>
            <a:pPr lvl="0"/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de-DE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 Jägern obliegt </a:t>
            </a: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jetzt eine </a:t>
            </a:r>
            <a:r>
              <a:rPr lang="de-DE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große Verantwortung,</a:t>
            </a: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insbesondere im Hinblick auf die Unterstützung des Schutzes von Weidetieren durch die Bejagung des Wolfs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de-DE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Bitte 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ehmen Sie diese neue Aufgabe angemessen wahr. 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Werben Sie bitte aktiv für eine </a:t>
            </a:r>
            <a:r>
              <a:rPr lang="de-DE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weiteren Ausbau des Herdenschutzes </a:t>
            </a: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bei den Tierhaltern in den Revieren! Sprechen Sie Tierhalter aktiv an.</a:t>
            </a:r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/>
            <a:r>
              <a:rPr lang="de-DE" sz="18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https://www.agrarfoerderung-niedersachsen.de/agrarfoerderung/thema/405_Richtlinie_Wolf</a:t>
            </a:r>
            <a:endParaRPr lang="de-DE" sz="1800" u="sng" dirty="0">
              <a:solidFill>
                <a:srgbClr val="0563C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/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Beteiligen Sie sich noch stärker am </a:t>
            </a:r>
            <a:r>
              <a:rPr lang="de-DE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Wolfsmonitoring </a:t>
            </a: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der Landesjägerschaft und des NLWKN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lvl="0"/>
            <a:endParaRPr lang="de-DE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4149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8F119DC-2D00-4905-95AC-AA0B05586156}"/>
              </a:ext>
            </a:extLst>
          </p:cNvPr>
          <p:cNvSpPr/>
          <p:nvPr/>
        </p:nvSpPr>
        <p:spPr>
          <a:xfrm>
            <a:off x="0" y="1808163"/>
            <a:ext cx="12192000" cy="2961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04F314E-6B0D-478E-982A-2B5AF8122B30}"/>
              </a:ext>
            </a:extLst>
          </p:cNvPr>
          <p:cNvGrpSpPr/>
          <p:nvPr/>
        </p:nvGrpSpPr>
        <p:grpSpPr>
          <a:xfrm>
            <a:off x="1501077" y="2049740"/>
            <a:ext cx="10035168" cy="2478408"/>
            <a:chOff x="2063552" y="2049740"/>
            <a:chExt cx="10035168" cy="247840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617C059-5297-4B1C-B2C4-05A300B3A743}"/>
                </a:ext>
              </a:extLst>
            </p:cNvPr>
            <p:cNvSpPr txBox="1"/>
            <p:nvPr/>
          </p:nvSpPr>
          <p:spPr bwMode="auto">
            <a:xfrm>
              <a:off x="5573169" y="3058111"/>
              <a:ext cx="6525551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VIELEN DANK FÜR IHRE AUFMERKSAMKEIT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F47B4D4-EA35-4717-9984-A1114E2EF0FB}"/>
                </a:ext>
              </a:extLst>
            </p:cNvPr>
            <p:cNvSpPr/>
            <p:nvPr/>
          </p:nvSpPr>
          <p:spPr>
            <a:xfrm>
              <a:off x="2063552" y="2049740"/>
              <a:ext cx="2242518" cy="247840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pic>
        <p:nvPicPr>
          <p:cNvPr id="5" name="Grafik 4">
            <a:extLst>
              <a:ext uri="{FF2B5EF4-FFF2-40B4-BE49-F238E27FC236}">
                <a16:creationId xmlns:a16="http://schemas.microsoft.com/office/drawing/2014/main" id="{B49B6E8D-F50C-4A3C-9EC2-CCDC087BE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1" cy="6858000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2BF7B0-4287-2875-1973-0B176BEBB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A40FB-0782-4B6C-B8A1-8B6A8E500583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33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Datumsplatzhalter 2">
            <a:extLst>
              <a:ext uri="{FF2B5EF4-FFF2-40B4-BE49-F238E27FC236}">
                <a16:creationId xmlns:a16="http://schemas.microsoft.com/office/drawing/2014/main" id="{3ADC2966-8CCC-4DD4-9B8B-1BFA67587B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20E06FF-E476-4564-AABE-79FE627B7525}" type="datetime1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06.10.2026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0213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2096</Words>
  <Application>Microsoft Office PowerPoint</Application>
  <PresentationFormat>Breitbild</PresentationFormat>
  <Paragraphs>482</Paragraphs>
  <Slides>33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41" baseType="lpstr">
      <vt:lpstr>Aptos</vt:lpstr>
      <vt:lpstr>Arial</vt:lpstr>
      <vt:lpstr>Calibri</vt:lpstr>
      <vt:lpstr>Calibri Light</vt:lpstr>
      <vt:lpstr>system-ui</vt:lpstr>
      <vt:lpstr>Wingdings</vt:lpstr>
      <vt:lpstr>1_Office</vt:lpstr>
      <vt:lpstr>think-cell Slide</vt:lpstr>
      <vt:lpstr> Allgemeinverfügung  „Revierübergreifender Managementplan für die Bejagung der Tierart Wolf“   </vt:lpstr>
      <vt:lpstr>1. Gesetzgebungsverfahren auf Bundes- und Landesebene: Ablauf</vt:lpstr>
      <vt:lpstr>2. Revierübergreifender Managementplan für die Tierart Wolf - Gliederung  </vt:lpstr>
      <vt:lpstr>2. Revierübergreifender Managementplan für die Tierart Wolf - Gliederung  </vt:lpstr>
      <vt:lpstr>2.1. Revierübergreifender Managementplan für die Tierart Wolf Zielsetzung   </vt:lpstr>
      <vt:lpstr>2. Revierübergreifender Managementplan für die Tierart Wolf - Gliederung  </vt:lpstr>
      <vt:lpstr>2.1. Revierübergreifender Managementplan für die Tierart Wolf § 3 - Festlegung der maximal zulässigen Entnahmen   </vt:lpstr>
      <vt:lpstr>2.2. Revierübergreifender Managementplan für die Tierart Wolf:  § 3 - biogeographische Regionen</vt:lpstr>
      <vt:lpstr>2. Revierübergreifender Managementplan für die Tierart Wolf - Gliederung  </vt:lpstr>
      <vt:lpstr>2.3. Revierübergreifender Managementplan für die Tierart Wolf zu § 4 - Voraussetzungen für die Jagd im günstigen EHZ      </vt:lpstr>
      <vt:lpstr>2.3. Revierübergreifender Managementplan für die Tierart Wolf zu § 4 - Voraussetzungen für die Jagd im günstigen EHZ      </vt:lpstr>
      <vt:lpstr>2.3. Revierübergreifender Managementplan für die Tierart Wolf Schnellabschussverfahren 1/3 </vt:lpstr>
      <vt:lpstr>2.3. Revierübergreifender Managementplan für die Tierart Wolf Schnellabschussverfahren 2/3 </vt:lpstr>
      <vt:lpstr>2.3. Revierübergreifender Managementplan für die Tierart Wolf Schnellabschussverfahren 3/3 </vt:lpstr>
      <vt:lpstr>2.3. Revierübergreifender Managementplan für die Tierart Wolf zu § 4 - Voraussetzungen für die Jagd im günstigen EHZ      </vt:lpstr>
      <vt:lpstr>2.3. Revierübergreifender Managementplan für die Tierart Wolf Interventionsgebiet 1/3 </vt:lpstr>
      <vt:lpstr>2.3. Revierübergreifender Managementplan für die Tierart Wolf Interventionsgebiet 2/3 </vt:lpstr>
      <vt:lpstr>2.3. Revierübergreifender Managementplan für die Tierart Wolf Interventionsgebiet 3/3 </vt:lpstr>
      <vt:lpstr>2.3. Revierübergreifender Managementplan für die Tierart Wolf § 4 – Jagdzeiten nach § 3 Abs. 3 DVO NJagdG   </vt:lpstr>
      <vt:lpstr>2.3. Revierübergreifender Managementplan für die Tierart Wolf § 4 – Jagdzeiten nach § 3 Abs. 3 DVO NJagdG   </vt:lpstr>
      <vt:lpstr>2.3. Revierübergreifender Managementplan für die Tierart Wolf § 4 – Jagdzeiten &amp; Elterntierschutz   </vt:lpstr>
      <vt:lpstr>2.3. Revierübergreifender Managementplan für die Tierart Wolf § 4 – Untersuchung &amp; Beprobung   </vt:lpstr>
      <vt:lpstr>2.3. Revierübergreifender Managementplan für die Tierart Wolf § 4 – Aneignungsrecht   </vt:lpstr>
      <vt:lpstr>2. Revierübergreifender Managementplan für die Tierart Wolf - Gliederung  </vt:lpstr>
      <vt:lpstr>2.3. Revierübergreifender Managementplan für die Tierart Wolf § 5 – Wolfstotfunde   </vt:lpstr>
      <vt:lpstr>www.ml.niedersachsen.de  Themen – Wald, Holz &amp; Jagd - Wolf    </vt:lpstr>
      <vt:lpstr>WECHSEL vom MMP zum BJagdG &amp; NJagdG</vt:lpstr>
      <vt:lpstr>3. Wildunfälle mit Wölfen –  § 28a Abs. 1  und 2 NJagdG    </vt:lpstr>
      <vt:lpstr>4. Umgang mit Hybriden –  § 5 S. 2 NJagdG und § 22f BJagdG    </vt:lpstr>
      <vt:lpstr>5. Umgang mit kranken Wölfen –  § 22a und § 22c BJagdG    </vt:lpstr>
      <vt:lpstr>6. Umgang mit verhaltensauffälligen Wölfen –  § 34 StGB    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</dc:title>
  <dc:creator>Schulz, Theda-Sophia (ML)</dc:creator>
  <cp:lastModifiedBy>Schulz, Theda-Sophia (ML)</cp:lastModifiedBy>
  <cp:revision>304</cp:revision>
  <dcterms:created xsi:type="dcterms:W3CDTF">2026-04-15T08:40:43Z</dcterms:created>
  <dcterms:modified xsi:type="dcterms:W3CDTF">2026-10-06T14:19:13Z</dcterms:modified>
</cp:coreProperties>
</file>